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0" r:id="rId1"/>
  </p:sldMasterIdLst>
  <p:notesMasterIdLst>
    <p:notesMasterId r:id="rId96"/>
  </p:notesMasterIdLst>
  <p:sldIdLst>
    <p:sldId id="257" r:id="rId2"/>
    <p:sldId id="260" r:id="rId3"/>
    <p:sldId id="258" r:id="rId4"/>
    <p:sldId id="271" r:id="rId5"/>
    <p:sldId id="268" r:id="rId6"/>
    <p:sldId id="269" r:id="rId7"/>
    <p:sldId id="272" r:id="rId8"/>
    <p:sldId id="270" r:id="rId9"/>
    <p:sldId id="273" r:id="rId10"/>
    <p:sldId id="266" r:id="rId11"/>
    <p:sldId id="275" r:id="rId12"/>
    <p:sldId id="276" r:id="rId13"/>
    <p:sldId id="277" r:id="rId14"/>
    <p:sldId id="278" r:id="rId15"/>
    <p:sldId id="281" r:id="rId16"/>
    <p:sldId id="279" r:id="rId17"/>
    <p:sldId id="280"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74" r:id="rId36"/>
    <p:sldId id="300" r:id="rId37"/>
    <p:sldId id="301" r:id="rId38"/>
    <p:sldId id="302" r:id="rId39"/>
    <p:sldId id="303" r:id="rId40"/>
    <p:sldId id="306" r:id="rId41"/>
    <p:sldId id="307" r:id="rId42"/>
    <p:sldId id="299" r:id="rId43"/>
    <p:sldId id="305"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3" r:id="rId59"/>
    <p:sldId id="324" r:id="rId60"/>
    <p:sldId id="325" r:id="rId61"/>
    <p:sldId id="326" r:id="rId62"/>
    <p:sldId id="327" r:id="rId63"/>
    <p:sldId id="328" r:id="rId64"/>
    <p:sldId id="330" r:id="rId65"/>
    <p:sldId id="332" r:id="rId66"/>
    <p:sldId id="331" r:id="rId67"/>
    <p:sldId id="333" r:id="rId68"/>
    <p:sldId id="304" r:id="rId69"/>
    <p:sldId id="335" r:id="rId70"/>
    <p:sldId id="338" r:id="rId71"/>
    <p:sldId id="336" r:id="rId72"/>
    <p:sldId id="337" r:id="rId73"/>
    <p:sldId id="339" r:id="rId74"/>
    <p:sldId id="334" r:id="rId75"/>
    <p:sldId id="340" r:id="rId76"/>
    <p:sldId id="341" r:id="rId77"/>
    <p:sldId id="343" r:id="rId78"/>
    <p:sldId id="344" r:id="rId79"/>
    <p:sldId id="346" r:id="rId80"/>
    <p:sldId id="347" r:id="rId81"/>
    <p:sldId id="348" r:id="rId82"/>
    <p:sldId id="349" r:id="rId83"/>
    <p:sldId id="353" r:id="rId84"/>
    <p:sldId id="350" r:id="rId85"/>
    <p:sldId id="351" r:id="rId86"/>
    <p:sldId id="352" r:id="rId87"/>
    <p:sldId id="354" r:id="rId88"/>
    <p:sldId id="355" r:id="rId89"/>
    <p:sldId id="356" r:id="rId90"/>
    <p:sldId id="357" r:id="rId91"/>
    <p:sldId id="358" r:id="rId92"/>
    <p:sldId id="345" r:id="rId93"/>
    <p:sldId id="359" r:id="rId94"/>
    <p:sldId id="264" r:id="rId95"/>
  </p:sldIdLst>
  <p:sldSz cx="9144000" cy="5143500" type="screen16x9"/>
  <p:notesSz cx="6858000" cy="9144000"/>
  <p:embeddedFontLst>
    <p:embeddedFont>
      <p:font typeface="Calibri" panose="020F0502020204030204" pitchFamily="34" charset="0"/>
      <p:regular r:id="rId97"/>
      <p:bold r:id="rId98"/>
      <p:italic r:id="rId99"/>
      <p:boldItalic r:id="rId100"/>
    </p:embeddedFont>
    <p:embeddedFont>
      <p:font typeface="Gill Sans MT" panose="020B0502020104020203" pitchFamily="34" charset="77"/>
      <p:regular r:id="rId101"/>
      <p:bold r:id="rId102"/>
      <p:italic r:id="rId103"/>
      <p:boldItalic r:id="rId104"/>
    </p:embeddedFont>
    <p:embeddedFont>
      <p:font typeface="Proxima Nova" panose="02000506030000020004" pitchFamily="2" charset="0"/>
      <p:regular r:id="rId105"/>
      <p:bold r:id="rId106"/>
      <p:italic r:id="rId107"/>
      <p:boldItalic r:id="rId108"/>
    </p:embeddedFont>
    <p:embeddedFont>
      <p:font typeface="Wingdings 3" pitchFamily="2" charset="2"/>
      <p:regular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88"/>
    <p:restoredTop sz="94626"/>
  </p:normalViewPr>
  <p:slideViewPr>
    <p:cSldViewPr snapToGrid="0" snapToObjects="1">
      <p:cViewPr varScale="1">
        <p:scale>
          <a:sx n="161" d="100"/>
          <a:sy n="161" d="100"/>
        </p:scale>
        <p:origin x="9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font" Target="fonts/font1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7.fntdata"/><Relationship Id="rId108" Type="http://schemas.openxmlformats.org/officeDocument/2006/relationships/font" Target="fonts/font1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100"/>
              <a:buFont typeface="Arial"/>
              <a:buNone/>
              <a:defRPr sz="1100" b="0" i="0" u="none" strike="noStrike" cap="none"/>
            </a:lvl1pPr>
            <a:lvl2pPr marL="914400" marR="0" lvl="1" indent="-228600" algn="l" rtl="0">
              <a:spcBef>
                <a:spcPts val="0"/>
              </a:spcBef>
              <a:spcAft>
                <a:spcPts val="0"/>
              </a:spcAft>
              <a:buSzPts val="1100"/>
              <a:buFont typeface="Arial"/>
              <a:buNone/>
              <a:defRPr sz="1100" b="0" i="0" u="none" strike="noStrike" cap="none"/>
            </a:lvl2pPr>
            <a:lvl3pPr marL="1371600" marR="0" lvl="2" indent="-228600" algn="l" rtl="0">
              <a:spcBef>
                <a:spcPts val="0"/>
              </a:spcBef>
              <a:spcAft>
                <a:spcPts val="0"/>
              </a:spcAft>
              <a:buSzPts val="1100"/>
              <a:buFont typeface="Arial"/>
              <a:buNone/>
              <a:defRPr sz="1100" b="0" i="0" u="none" strike="noStrike" cap="none"/>
            </a:lvl3pPr>
            <a:lvl4pPr marL="1828800" marR="0" lvl="3" indent="-228600" algn="l" rtl="0">
              <a:spcBef>
                <a:spcPts val="0"/>
              </a:spcBef>
              <a:spcAft>
                <a:spcPts val="0"/>
              </a:spcAft>
              <a:buSzPts val="1100"/>
              <a:buFont typeface="Arial"/>
              <a:buNone/>
              <a:defRPr sz="1100" b="0" i="0" u="none" strike="noStrike" cap="none"/>
            </a:lvl4pPr>
            <a:lvl5pPr marL="2286000" marR="0" lvl="4" indent="-228600" algn="l" rtl="0">
              <a:spcBef>
                <a:spcPts val="0"/>
              </a:spcBef>
              <a:spcAft>
                <a:spcPts val="0"/>
              </a:spcAft>
              <a:buSzPts val="1100"/>
              <a:buFont typeface="Arial"/>
              <a:buNone/>
              <a:defRPr sz="1100" b="0" i="0" u="none" strike="noStrike" cap="none"/>
            </a:lvl5pPr>
            <a:lvl6pPr marL="2743200" marR="0" lvl="5" indent="-228600" algn="l" rtl="0">
              <a:spcBef>
                <a:spcPts val="0"/>
              </a:spcBef>
              <a:spcAft>
                <a:spcPts val="0"/>
              </a:spcAft>
              <a:buSzPts val="1100"/>
              <a:buFont typeface="Arial"/>
              <a:buNone/>
              <a:defRPr sz="1100" b="0" i="0" u="none" strike="noStrike" cap="none"/>
            </a:lvl6pPr>
            <a:lvl7pPr marL="3200400" marR="0" lvl="6" indent="-228600" algn="l" rtl="0">
              <a:spcBef>
                <a:spcPts val="0"/>
              </a:spcBef>
              <a:spcAft>
                <a:spcPts val="0"/>
              </a:spcAft>
              <a:buSzPts val="1100"/>
              <a:buFont typeface="Arial"/>
              <a:buNone/>
              <a:defRPr sz="1100" b="0" i="0" u="none" strike="noStrike" cap="none"/>
            </a:lvl7pPr>
            <a:lvl8pPr marL="3657600" marR="0" lvl="7" indent="-228600" algn="l" rtl="0">
              <a:spcBef>
                <a:spcPts val="0"/>
              </a:spcBef>
              <a:spcAft>
                <a:spcPts val="0"/>
              </a:spcAft>
              <a:buSzPts val="1100"/>
              <a:buFont typeface="Arial"/>
              <a:buNone/>
              <a:defRPr sz="1100" b="0" i="0" u="none" strike="noStrike" cap="none"/>
            </a:lvl8pPr>
            <a:lvl9pPr marL="4114800" marR="0" lvl="8" indent="-228600" algn="l" rtl="0">
              <a:spcBef>
                <a:spcPts val="0"/>
              </a:spcBef>
              <a:spcAft>
                <a:spcPts val="0"/>
              </a:spcAft>
              <a:buSzPts val="1100"/>
              <a:buFont typeface="Arial"/>
              <a:buNone/>
              <a:defRPr sz="11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516673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80541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97634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944666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12482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893271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530141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047240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923163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159997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680939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834467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969067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732231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780774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727131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485917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299304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768355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638154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498934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029179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5409673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0223225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43990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4187431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786782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5962068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5758260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78689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646995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0336716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684395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212894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9299007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8263935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094100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3868513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502077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6725953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671760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1115853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4534473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940591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942335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4965791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8978942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2823911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1329243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629267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2079084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997539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0971917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4966029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2874372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9518061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894890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1406026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7253057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7611250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9505146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497613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68866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6503619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3"/>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65CC871-5D32-4F4F-977B-F530921EF247}"/>
              </a:ext>
            </a:extLst>
          </p:cNvPr>
          <p:cNvPicPr>
            <a:picLocks noChangeAspect="1"/>
          </p:cNvPicPr>
          <p:nvPr/>
        </p:nvPicPr>
        <p:blipFill>
          <a:blip r:embed="rId2">
            <a:alphaModFix amt="20000"/>
          </a:blip>
          <a:stretch>
            <a:fillRect/>
          </a:stretch>
        </p:blipFill>
        <p:spPr>
          <a:xfrm>
            <a:off x="226414" y="179614"/>
            <a:ext cx="7777683" cy="4763996"/>
          </a:xfrm>
          <a:prstGeom prst="rect">
            <a:avLst/>
          </a:prstGeom>
        </p:spPr>
      </p:pic>
      <p:sp>
        <p:nvSpPr>
          <p:cNvPr id="2" name="Title 1"/>
          <p:cNvSpPr>
            <a:spLocks noGrp="1"/>
          </p:cNvSpPr>
          <p:nvPr>
            <p:ph type="ctrTitle" hasCustomPrompt="1"/>
          </p:nvPr>
        </p:nvSpPr>
        <p:spPr>
          <a:xfrm>
            <a:off x="572303" y="564409"/>
            <a:ext cx="7208262" cy="2578841"/>
          </a:xfrm>
          <a:prstGeom prst="rect">
            <a:avLst/>
          </a:prstGeom>
        </p:spPr>
        <p:txBody>
          <a:bodyPr anchor="t" anchorCtr="0"/>
          <a:lstStyle>
            <a:lvl1pPr>
              <a:defRPr sz="4950">
                <a:solidFill>
                  <a:schemeClr val="bg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1AB164B-0894-B142-A83D-CC15DEBBD684}"/>
              </a:ext>
            </a:extLst>
          </p:cNvPr>
          <p:cNvPicPr>
            <a:picLocks noChangeAspect="1"/>
          </p:cNvPicPr>
          <p:nvPr/>
        </p:nvPicPr>
        <p:blipFill>
          <a:blip r:embed="rId3" cstate="screen">
            <a:alphaModFix amt="40000"/>
            <a:extLst>
              <a:ext uri="{28A0092B-C50C-407E-A947-70E740481C1C}">
                <a14:useLocalDpi xmlns:a14="http://schemas.microsoft.com/office/drawing/2010/main"/>
              </a:ext>
            </a:extLst>
          </a:blip>
          <a:stretch>
            <a:fillRect/>
          </a:stretch>
        </p:blipFill>
        <p:spPr>
          <a:xfrm>
            <a:off x="8470373" y="4220936"/>
            <a:ext cx="428593" cy="681852"/>
          </a:xfrm>
          <a:prstGeom prst="rect">
            <a:avLst/>
          </a:prstGeom>
        </p:spPr>
      </p:pic>
      <p:sp>
        <p:nvSpPr>
          <p:cNvPr id="20" name="Rounded Rectangle 19">
            <a:extLst>
              <a:ext uri="{FF2B5EF4-FFF2-40B4-BE49-F238E27FC236}">
                <a16:creationId xmlns:a16="http://schemas.microsoft.com/office/drawing/2014/main" id="{467BF246-8A76-354F-A27B-CA2667ECBDA0}"/>
              </a:ext>
            </a:extLst>
          </p:cNvPr>
          <p:cNvSpPr/>
          <p:nvPr/>
        </p:nvSpPr>
        <p:spPr>
          <a:xfrm>
            <a:off x="662112" y="4042407"/>
            <a:ext cx="4301774" cy="4490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Subtitle 2"/>
          <p:cNvSpPr>
            <a:spLocks noGrp="1"/>
          </p:cNvSpPr>
          <p:nvPr>
            <p:ph type="subTitle" idx="1" hasCustomPrompt="1"/>
          </p:nvPr>
        </p:nvSpPr>
        <p:spPr>
          <a:xfrm>
            <a:off x="727429" y="4106635"/>
            <a:ext cx="3999698" cy="499108"/>
          </a:xfrm>
        </p:spPr>
        <p:txBody>
          <a:bodyPr anchor="t"/>
          <a:lstStyle>
            <a:lvl1pPr marL="0" indent="0" algn="l">
              <a:buNone/>
              <a:defRPr cap="none">
                <a:solidFill>
                  <a:schemeClr val="bg1"/>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24" name="Rectangle 23">
            <a:extLst>
              <a:ext uri="{FF2B5EF4-FFF2-40B4-BE49-F238E27FC236}">
                <a16:creationId xmlns:a16="http://schemas.microsoft.com/office/drawing/2014/main" id="{FCAA1506-7899-5843-A44E-BB8E80613307}"/>
              </a:ext>
            </a:extLst>
          </p:cNvPr>
          <p:cNvSpPr/>
          <p:nvPr/>
        </p:nvSpPr>
        <p:spPr>
          <a:xfrm>
            <a:off x="0" y="0"/>
            <a:ext cx="81643" cy="51435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7666472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754" y="3657590"/>
            <a:ext cx="7177646" cy="425054"/>
          </a:xfrm>
          <a:prstGeom prst="rect">
            <a:avLst/>
          </a:prstGeom>
        </p:spPr>
        <p:txBody>
          <a:bodyPr anchor="t" anchorCtr="0">
            <a:normAutofit/>
          </a:bodyPr>
          <a:lstStyle>
            <a:lvl1pPr algn="l">
              <a:defRPr sz="1800" b="0" spc="0">
                <a:solidFill>
                  <a:schemeClr val="tx1">
                    <a:lumMod val="65000"/>
                    <a:lumOff val="3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754" y="571500"/>
            <a:ext cx="7177646" cy="2730500"/>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94754" y="4082644"/>
            <a:ext cx="7177645" cy="370284"/>
          </a:xfrm>
        </p:spPr>
        <p:txBody>
          <a:bodyPr>
            <a:normAutofit/>
          </a:bodyPr>
          <a:lstStyle>
            <a:lvl1pPr marL="0" indent="0">
              <a:buNone/>
              <a:defRPr sz="120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8" name="Straight Connector 7">
            <a:extLst>
              <a:ext uri="{FF2B5EF4-FFF2-40B4-BE49-F238E27FC236}">
                <a16:creationId xmlns:a16="http://schemas.microsoft.com/office/drawing/2014/main" id="{F346D643-3D40-A544-BA11-C5702B803186}"/>
              </a:ext>
            </a:extLst>
          </p:cNvPr>
          <p:cNvCxnSpPr>
            <a:cxnSpLocks/>
          </p:cNvCxnSpPr>
          <p:nvPr/>
        </p:nvCxnSpPr>
        <p:spPr>
          <a:xfrm>
            <a:off x="594754" y="3612156"/>
            <a:ext cx="7177646"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042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5523" y="669471"/>
            <a:ext cx="5790014" cy="2464594"/>
          </a:xfrm>
          <a:prstGeom prst="rect">
            <a:avLst/>
          </a:prstGeom>
        </p:spPr>
        <p:txBody>
          <a:bodyPr/>
          <a:lstStyle>
            <a:lvl1pPr>
              <a:defRPr sz="3600" spc="0"/>
            </a:lvl1pPr>
          </a:lstStyle>
          <a:p>
            <a:r>
              <a:rPr lang="en-US"/>
              <a:t>Click to edit Master title style</a:t>
            </a:r>
            <a:endParaRPr lang="en-US" dirty="0"/>
          </a:p>
        </p:txBody>
      </p:sp>
      <p:sp>
        <p:nvSpPr>
          <p:cNvPr id="11" name="Text Placeholder 3"/>
          <p:cNvSpPr>
            <a:spLocks noGrp="1"/>
          </p:cNvSpPr>
          <p:nvPr>
            <p:ph type="body" sz="half" idx="14" hasCustomPrompt="1"/>
          </p:nvPr>
        </p:nvSpPr>
        <p:spPr>
          <a:xfrm>
            <a:off x="966954" y="3301434"/>
            <a:ext cx="5459737" cy="374060"/>
          </a:xfrm>
        </p:spPr>
        <p:txBody>
          <a:bodyPr vert="horz" lIns="91440" tIns="45720" rIns="91440" bIns="45720" rtlCol="0" anchor="t">
            <a:normAutofit/>
          </a:bodyPr>
          <a:lstStyle>
            <a:lvl1pPr marL="0" indent="0">
              <a:buNone/>
              <a:defRPr lang="en-US" sz="13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dirty="0"/>
              <a:t>- QUOTE AUTHOR</a:t>
            </a:r>
          </a:p>
        </p:txBody>
      </p:sp>
      <p:sp>
        <p:nvSpPr>
          <p:cNvPr id="12" name="TextBox 11"/>
          <p:cNvSpPr txBox="1"/>
          <p:nvPr/>
        </p:nvSpPr>
        <p:spPr>
          <a:xfrm>
            <a:off x="308370" y="31206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732529" y="2573723"/>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6956012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0980" y="925830"/>
            <a:ext cx="5790014" cy="621031"/>
          </a:xfrm>
          <a:prstGeom prst="rect">
            <a:avLst/>
          </a:prstGeom>
        </p:spPr>
        <p:txBody>
          <a:bodyPr/>
          <a:lstStyle>
            <a:lvl1pPr>
              <a:defRPr sz="3600"/>
            </a:lvl1pPr>
          </a:lstStyle>
          <a:p>
            <a:r>
              <a:rPr lang="en-US" dirty="0"/>
              <a:t>TITLE GOES HERE</a:t>
            </a:r>
          </a:p>
        </p:txBody>
      </p:sp>
      <p:sp>
        <p:nvSpPr>
          <p:cNvPr id="9" name="Text Placeholder 7">
            <a:extLst>
              <a:ext uri="{FF2B5EF4-FFF2-40B4-BE49-F238E27FC236}">
                <a16:creationId xmlns:a16="http://schemas.microsoft.com/office/drawing/2014/main" id="{0C302B9C-2E99-DD43-B6BC-73FCC0BAA519}"/>
              </a:ext>
            </a:extLst>
          </p:cNvPr>
          <p:cNvSpPr>
            <a:spLocks noGrp="1"/>
          </p:cNvSpPr>
          <p:nvPr>
            <p:ph type="body" sz="quarter" idx="12"/>
          </p:nvPr>
        </p:nvSpPr>
        <p:spPr>
          <a:xfrm>
            <a:off x="520980" y="1795224"/>
            <a:ext cx="5790014" cy="1770936"/>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stStyle>
          <a:p>
            <a:pPr lvl="0"/>
            <a:r>
              <a:rPr lang="en-US"/>
              <a:t>Edit Master text styles</a:t>
            </a:r>
          </a:p>
        </p:txBody>
      </p:sp>
      <p:sp>
        <p:nvSpPr>
          <p:cNvPr id="4" name="Rounded Rectangle 3">
            <a:extLst>
              <a:ext uri="{FF2B5EF4-FFF2-40B4-BE49-F238E27FC236}">
                <a16:creationId xmlns:a16="http://schemas.microsoft.com/office/drawing/2014/main" id="{7F177E7E-7C5D-534C-BCB5-67E15CA69734}"/>
              </a:ext>
            </a:extLst>
          </p:cNvPr>
          <p:cNvSpPr/>
          <p:nvPr/>
        </p:nvSpPr>
        <p:spPr>
          <a:xfrm>
            <a:off x="520980" y="3726180"/>
            <a:ext cx="3504013" cy="4876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CALL OUT or CALL TO ACTION can go here</a:t>
            </a:r>
          </a:p>
        </p:txBody>
      </p:sp>
    </p:spTree>
    <p:extLst>
      <p:ext uri="{BB962C8B-B14F-4D97-AF65-F5344CB8AC3E}">
        <p14:creationId xmlns:p14="http://schemas.microsoft.com/office/powerpoint/2010/main" val="12117441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9490" y="2221706"/>
            <a:ext cx="2210150"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6" name="Text Placeholder 3"/>
          <p:cNvSpPr>
            <a:spLocks noGrp="1"/>
          </p:cNvSpPr>
          <p:nvPr>
            <p:ph type="body" sz="half" idx="15"/>
          </p:nvPr>
        </p:nvSpPr>
        <p:spPr>
          <a:xfrm>
            <a:off x="484127" y="2736056"/>
            <a:ext cx="2195513" cy="1785938"/>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2907525" y="2221706"/>
            <a:ext cx="2202181"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9" name="Text Placeholder 3"/>
          <p:cNvSpPr>
            <a:spLocks noGrp="1"/>
          </p:cNvSpPr>
          <p:nvPr>
            <p:ph type="body" sz="half" idx="16"/>
          </p:nvPr>
        </p:nvSpPr>
        <p:spPr>
          <a:xfrm>
            <a:off x="2899609" y="2736056"/>
            <a:ext cx="2210096" cy="1785938"/>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338305" y="2221706"/>
            <a:ext cx="2199085"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Text Placeholder 3"/>
          <p:cNvSpPr>
            <a:spLocks noGrp="1"/>
          </p:cNvSpPr>
          <p:nvPr>
            <p:ph type="body" sz="half" idx="17"/>
          </p:nvPr>
        </p:nvSpPr>
        <p:spPr>
          <a:xfrm>
            <a:off x="5338305" y="2736056"/>
            <a:ext cx="2199085" cy="1785938"/>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7" name="Straight Connector 16"/>
          <p:cNvCxnSpPr>
            <a:cxnSpLocks/>
          </p:cNvCxnSpPr>
          <p:nvPr/>
        </p:nvCxnSpPr>
        <p:spPr>
          <a:xfrm>
            <a:off x="2789387" y="2336006"/>
            <a:ext cx="0" cy="218598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5216450" y="2336006"/>
            <a:ext cx="0" cy="218598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851FE1CA-4C16-AD45-BD54-500EEF78CC41}"/>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
        <p:nvSpPr>
          <p:cNvPr id="22" name="Oval 21">
            <a:extLst>
              <a:ext uri="{FF2B5EF4-FFF2-40B4-BE49-F238E27FC236}">
                <a16:creationId xmlns:a16="http://schemas.microsoft.com/office/drawing/2014/main" id="{69525150-06D1-F64E-A049-783F7E29F5F6}"/>
              </a:ext>
            </a:extLst>
          </p:cNvPr>
          <p:cNvSpPr/>
          <p:nvPr/>
        </p:nvSpPr>
        <p:spPr>
          <a:xfrm>
            <a:off x="540928" y="1225153"/>
            <a:ext cx="950119" cy="9501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a:extLst>
              <a:ext uri="{FF2B5EF4-FFF2-40B4-BE49-F238E27FC236}">
                <a16:creationId xmlns:a16="http://schemas.microsoft.com/office/drawing/2014/main" id="{AAE72322-60BD-2643-8938-E19617DB5104}"/>
              </a:ext>
            </a:extLst>
          </p:cNvPr>
          <p:cNvSpPr/>
          <p:nvPr/>
        </p:nvSpPr>
        <p:spPr>
          <a:xfrm>
            <a:off x="2978962" y="1225153"/>
            <a:ext cx="950119" cy="9501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a:extLst>
              <a:ext uri="{FF2B5EF4-FFF2-40B4-BE49-F238E27FC236}">
                <a16:creationId xmlns:a16="http://schemas.microsoft.com/office/drawing/2014/main" id="{90C76404-DA09-8443-9D3C-1696077594EF}"/>
              </a:ext>
            </a:extLst>
          </p:cNvPr>
          <p:cNvSpPr/>
          <p:nvPr/>
        </p:nvSpPr>
        <p:spPr>
          <a:xfrm>
            <a:off x="5409743" y="1225153"/>
            <a:ext cx="950119" cy="9501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621971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89347" y="2731012"/>
            <a:ext cx="2205038"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9" name="Picture Placeholder 2"/>
          <p:cNvSpPr>
            <a:spLocks noGrp="1" noChangeAspect="1"/>
          </p:cNvSpPr>
          <p:nvPr>
            <p:ph type="pic" idx="15"/>
          </p:nvPr>
        </p:nvSpPr>
        <p:spPr>
          <a:xfrm>
            <a:off x="489347" y="1364456"/>
            <a:ext cx="2205038"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163208"/>
            <a:ext cx="2205038" cy="1115899"/>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2917032" y="2731012"/>
            <a:ext cx="2197894"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0" name="Picture Placeholder 2"/>
          <p:cNvSpPr>
            <a:spLocks noGrp="1" noChangeAspect="1"/>
          </p:cNvSpPr>
          <p:nvPr>
            <p:ph type="pic" idx="21"/>
          </p:nvPr>
        </p:nvSpPr>
        <p:spPr>
          <a:xfrm>
            <a:off x="2917031" y="1364456"/>
            <a:ext cx="2197894"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163208"/>
            <a:ext cx="2200805" cy="1115899"/>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343525" y="2731012"/>
            <a:ext cx="2199085"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1" name="Picture Placeholder 2"/>
          <p:cNvSpPr>
            <a:spLocks noGrp="1" noChangeAspect="1"/>
          </p:cNvSpPr>
          <p:nvPr>
            <p:ph type="pic" idx="22"/>
          </p:nvPr>
        </p:nvSpPr>
        <p:spPr>
          <a:xfrm>
            <a:off x="5343525" y="1364456"/>
            <a:ext cx="2199085"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163206"/>
            <a:ext cx="2201998" cy="1115899"/>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9" name="Straight Connector 18"/>
          <p:cNvCxnSpPr/>
          <p:nvPr/>
        </p:nvCxnSpPr>
        <p:spPr>
          <a:xfrm>
            <a:off x="2794607" y="1307306"/>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307306"/>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F638FCE4-00A7-BB4E-98EC-AB681132F6D2}"/>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285784592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chemeClr val="accent3"/>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E71BCF8-CD19-4546-8556-B8B316A24DE7}"/>
              </a:ext>
            </a:extLst>
          </p:cNvPr>
          <p:cNvPicPr>
            <a:picLocks noChangeAspect="1"/>
          </p:cNvPicPr>
          <p:nvPr/>
        </p:nvPicPr>
        <p:blipFill>
          <a:blip r:embed="rId2">
            <a:alphaModFix amt="20000"/>
          </a:blip>
          <a:stretch>
            <a:fillRect/>
          </a:stretch>
        </p:blipFill>
        <p:spPr>
          <a:xfrm>
            <a:off x="667284" y="179614"/>
            <a:ext cx="7777683" cy="4763996"/>
          </a:xfrm>
          <a:prstGeom prst="rect">
            <a:avLst/>
          </a:prstGeom>
        </p:spPr>
      </p:pic>
      <p:sp>
        <p:nvSpPr>
          <p:cNvPr id="2" name="Title 1"/>
          <p:cNvSpPr>
            <a:spLocks noGrp="1"/>
          </p:cNvSpPr>
          <p:nvPr>
            <p:ph type="ctrTitle" hasCustomPrompt="1"/>
          </p:nvPr>
        </p:nvSpPr>
        <p:spPr>
          <a:xfrm>
            <a:off x="1241997" y="1504153"/>
            <a:ext cx="6619244" cy="1262994"/>
          </a:xfrm>
          <a:prstGeom prst="rect">
            <a:avLst/>
          </a:prstGeom>
        </p:spPr>
        <p:txBody>
          <a:bodyPr anchor="t" anchorCtr="0"/>
          <a:lstStyle>
            <a:lvl1pPr algn="ctr">
              <a:defRPr sz="7200">
                <a:solidFill>
                  <a:schemeClr val="bg1"/>
                </a:solidFill>
              </a:defRPr>
            </a:lvl1pPr>
          </a:lstStyle>
          <a:p>
            <a:r>
              <a:rPr lang="en-US" dirty="0"/>
              <a:t>THANK YOU!</a:t>
            </a:r>
          </a:p>
        </p:txBody>
      </p:sp>
      <p:sp>
        <p:nvSpPr>
          <p:cNvPr id="3" name="Subtitle 2"/>
          <p:cNvSpPr>
            <a:spLocks noGrp="1"/>
          </p:cNvSpPr>
          <p:nvPr>
            <p:ph type="subTitle" idx="1" hasCustomPrompt="1"/>
          </p:nvPr>
        </p:nvSpPr>
        <p:spPr>
          <a:xfrm>
            <a:off x="1241997" y="3253128"/>
            <a:ext cx="6619244" cy="352219"/>
          </a:xfrm>
        </p:spPr>
        <p:txBody>
          <a:bodyPr anchor="t">
            <a:normAutofit/>
          </a:bodyPr>
          <a:lstStyle>
            <a:lvl1pPr marL="0" indent="0" algn="ctr">
              <a:buNone/>
              <a:defRPr sz="1200" cap="all" spc="225">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Full name  |  </a:t>
            </a:r>
            <a:r>
              <a:rPr lang="en-US" dirty="0" err="1"/>
              <a:t>myname@email.com</a:t>
            </a:r>
            <a:r>
              <a:rPr lang="en-US" dirty="0"/>
              <a:t>  |  </a:t>
            </a:r>
            <a:r>
              <a:rPr lang="en-US" dirty="0" err="1"/>
              <a:t>thisismetis.com</a:t>
            </a:r>
            <a:endParaRPr lang="en-US" dirty="0"/>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4082900" y="2977459"/>
            <a:ext cx="937438"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8EFEA01-7285-9249-BED8-9DB7770FD1B4}"/>
              </a:ext>
            </a:extLst>
          </p:cNvPr>
          <p:cNvPicPr>
            <a:picLocks noChangeAspect="1"/>
          </p:cNvPicPr>
          <p:nvPr/>
        </p:nvPicPr>
        <p:blipFill>
          <a:blip r:embed="rId3"/>
          <a:stretch>
            <a:fillRect/>
          </a:stretch>
        </p:blipFill>
        <p:spPr>
          <a:xfrm>
            <a:off x="3413876" y="3656531"/>
            <a:ext cx="291465" cy="291465"/>
          </a:xfrm>
          <a:prstGeom prst="rect">
            <a:avLst/>
          </a:prstGeom>
        </p:spPr>
      </p:pic>
      <p:sp>
        <p:nvSpPr>
          <p:cNvPr id="9" name="Text Placeholder 8">
            <a:extLst>
              <a:ext uri="{FF2B5EF4-FFF2-40B4-BE49-F238E27FC236}">
                <a16:creationId xmlns:a16="http://schemas.microsoft.com/office/drawing/2014/main" id="{DFE37188-3725-0442-8557-DD230BC7E09F}"/>
              </a:ext>
            </a:extLst>
          </p:cNvPr>
          <p:cNvSpPr>
            <a:spLocks noGrp="1"/>
          </p:cNvSpPr>
          <p:nvPr>
            <p:ph type="body" sz="quarter" idx="10" hasCustomPrompt="1"/>
          </p:nvPr>
        </p:nvSpPr>
        <p:spPr>
          <a:xfrm>
            <a:off x="3773499" y="3648911"/>
            <a:ext cx="2120503" cy="349758"/>
          </a:xfrm>
        </p:spPr>
        <p:txBody>
          <a:bodyPr/>
          <a:lstStyle>
            <a:lvl1pPr marL="0" indent="0">
              <a:buNone/>
              <a:defRPr>
                <a:solidFill>
                  <a:schemeClr val="accent4"/>
                </a:solidFill>
              </a:defRPr>
            </a:lvl1pPr>
          </a:lstStyle>
          <a:p>
            <a:pPr lvl="0"/>
            <a:r>
              <a:rPr lang="en-US" dirty="0"/>
              <a:t>@</a:t>
            </a:r>
            <a:r>
              <a:rPr lang="en-US" dirty="0" err="1"/>
              <a:t>TwitterHandle</a:t>
            </a:r>
            <a:endParaRPr lang="en-US" dirty="0"/>
          </a:p>
        </p:txBody>
      </p:sp>
      <p:sp>
        <p:nvSpPr>
          <p:cNvPr id="13" name="Rectangle 12">
            <a:extLst>
              <a:ext uri="{FF2B5EF4-FFF2-40B4-BE49-F238E27FC236}">
                <a16:creationId xmlns:a16="http://schemas.microsoft.com/office/drawing/2014/main" id="{A7502509-4FE6-E24C-AA96-C740FC421C24}"/>
              </a:ext>
            </a:extLst>
          </p:cNvPr>
          <p:cNvSpPr/>
          <p:nvPr/>
        </p:nvSpPr>
        <p:spPr>
          <a:xfrm>
            <a:off x="4303336" y="0"/>
            <a:ext cx="514350" cy="85725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1050" dirty="0"/>
          </a:p>
        </p:txBody>
      </p:sp>
      <p:pic>
        <p:nvPicPr>
          <p:cNvPr id="15" name="Picture 14">
            <a:extLst>
              <a:ext uri="{FF2B5EF4-FFF2-40B4-BE49-F238E27FC236}">
                <a16:creationId xmlns:a16="http://schemas.microsoft.com/office/drawing/2014/main" id="{87B1010D-DEFC-A24B-9C13-2017C9E202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04388" y="360112"/>
            <a:ext cx="312245" cy="394565"/>
          </a:xfrm>
          <a:prstGeom prst="rect">
            <a:avLst/>
          </a:prstGeom>
        </p:spPr>
      </p:pic>
    </p:spTree>
    <p:extLst>
      <p:ext uri="{BB962C8B-B14F-4D97-AF65-F5344CB8AC3E}">
        <p14:creationId xmlns:p14="http://schemas.microsoft.com/office/powerpoint/2010/main" val="354826130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599" cy="2052599"/>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5200"/>
              <a:buFont typeface="Arial"/>
              <a:buNone/>
              <a:defRPr sz="5200">
                <a:solidFill>
                  <a:schemeClr val="dk1"/>
                </a:solidFill>
              </a:defRPr>
            </a:lvl2pPr>
            <a:lvl3pPr lvl="2" algn="ctr">
              <a:spcBef>
                <a:spcPts val="0"/>
              </a:spcBef>
              <a:spcAft>
                <a:spcPts val="0"/>
              </a:spcAft>
              <a:buClr>
                <a:schemeClr val="dk1"/>
              </a:buClr>
              <a:buSzPts val="5200"/>
              <a:buFont typeface="Arial"/>
              <a:buNone/>
              <a:defRPr sz="5200">
                <a:solidFill>
                  <a:schemeClr val="dk1"/>
                </a:solidFill>
              </a:defRPr>
            </a:lvl3pPr>
            <a:lvl4pPr lvl="3" algn="ctr">
              <a:spcBef>
                <a:spcPts val="0"/>
              </a:spcBef>
              <a:spcAft>
                <a:spcPts val="0"/>
              </a:spcAft>
              <a:buClr>
                <a:schemeClr val="dk1"/>
              </a:buClr>
              <a:buSzPts val="5200"/>
              <a:buFont typeface="Arial"/>
              <a:buNone/>
              <a:defRPr sz="5200">
                <a:solidFill>
                  <a:schemeClr val="dk1"/>
                </a:solidFill>
              </a:defRPr>
            </a:lvl4pPr>
            <a:lvl5pPr lvl="4" algn="ctr">
              <a:spcBef>
                <a:spcPts val="0"/>
              </a:spcBef>
              <a:spcAft>
                <a:spcPts val="0"/>
              </a:spcAft>
              <a:buClr>
                <a:schemeClr val="dk1"/>
              </a:buClr>
              <a:buSzPts val="5200"/>
              <a:buFont typeface="Arial"/>
              <a:buNone/>
              <a:defRPr sz="5200">
                <a:solidFill>
                  <a:schemeClr val="dk1"/>
                </a:solidFill>
              </a:defRPr>
            </a:lvl5pPr>
            <a:lvl6pPr lvl="5" algn="ctr">
              <a:spcBef>
                <a:spcPts val="0"/>
              </a:spcBef>
              <a:spcAft>
                <a:spcPts val="0"/>
              </a:spcAft>
              <a:buClr>
                <a:schemeClr val="dk1"/>
              </a:buClr>
              <a:buSzPts val="5200"/>
              <a:buFont typeface="Arial"/>
              <a:buNone/>
              <a:defRPr sz="5200">
                <a:solidFill>
                  <a:schemeClr val="dk1"/>
                </a:solidFill>
              </a:defRPr>
            </a:lvl6pPr>
            <a:lvl7pPr lvl="6" algn="ctr">
              <a:spcBef>
                <a:spcPts val="0"/>
              </a:spcBef>
              <a:spcAft>
                <a:spcPts val="0"/>
              </a:spcAft>
              <a:buClr>
                <a:schemeClr val="dk1"/>
              </a:buClr>
              <a:buSzPts val="5200"/>
              <a:buFont typeface="Arial"/>
              <a:buNone/>
              <a:defRPr sz="5200">
                <a:solidFill>
                  <a:schemeClr val="dk1"/>
                </a:solidFill>
              </a:defRPr>
            </a:lvl7pPr>
            <a:lvl8pPr lvl="7" algn="ctr">
              <a:spcBef>
                <a:spcPts val="0"/>
              </a:spcBef>
              <a:spcAft>
                <a:spcPts val="0"/>
              </a:spcAft>
              <a:buClr>
                <a:schemeClr val="dk1"/>
              </a:buClr>
              <a:buSzPts val="5200"/>
              <a:buFont typeface="Arial"/>
              <a:buNone/>
              <a:defRPr sz="5200">
                <a:solidFill>
                  <a:schemeClr val="dk1"/>
                </a:solidFill>
              </a:defRPr>
            </a:lvl8pPr>
            <a:lvl9pPr lvl="8" algn="ctr">
              <a:spcBef>
                <a:spcPts val="0"/>
              </a:spcBef>
              <a:spcAft>
                <a:spcPts val="0"/>
              </a:spcAft>
              <a:buClr>
                <a:schemeClr val="dk1"/>
              </a:buClr>
              <a:buSzPts val="5200"/>
              <a:buFont typeface="Arial"/>
              <a:buNone/>
              <a:defRPr sz="5200">
                <a:solidFill>
                  <a:schemeClr val="dk1"/>
                </a:solidFill>
              </a:defRPr>
            </a:lvl9pPr>
          </a:lstStyle>
          <a:p>
            <a:endParaRPr/>
          </a:p>
        </p:txBody>
      </p:sp>
      <p:sp>
        <p:nvSpPr>
          <p:cNvPr id="11" name="Google Shape;11;p2"/>
          <p:cNvSpPr txBox="1">
            <a:spLocks noGrp="1"/>
          </p:cNvSpPr>
          <p:nvPr>
            <p:ph type="subTitle" idx="1"/>
          </p:nvPr>
        </p:nvSpPr>
        <p:spPr>
          <a:xfrm>
            <a:off x="311700" y="2834125"/>
            <a:ext cx="8520599"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1pPr>
            <a:lvl2pPr marR="0" lvl="1"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endParaRPr/>
          </a:p>
        </p:txBody>
      </p:sp>
      <p:sp>
        <p:nvSpPr>
          <p:cNvPr id="12" name="Google Shape;12;p2"/>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lt2"/>
              </a:solidFill>
            </a:endParaRPr>
          </a:p>
        </p:txBody>
      </p:sp>
    </p:spTree>
    <p:extLst>
      <p:ext uri="{BB962C8B-B14F-4D97-AF65-F5344CB8AC3E}">
        <p14:creationId xmlns:p14="http://schemas.microsoft.com/office/powerpoint/2010/main" val="3166672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599" cy="57269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a:endParaRPr/>
          </a:p>
        </p:txBody>
      </p:sp>
      <p:sp>
        <p:nvSpPr>
          <p:cNvPr id="15" name="Google Shape;15;p3"/>
          <p:cNvSpPr txBox="1">
            <a:spLocks noGrp="1"/>
          </p:cNvSpPr>
          <p:nvPr>
            <p:ph type="body" idx="1"/>
          </p:nvPr>
        </p:nvSpPr>
        <p:spPr>
          <a:xfrm>
            <a:off x="311700" y="1152475"/>
            <a:ext cx="8520599"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endParaRPr/>
          </a:p>
        </p:txBody>
      </p:sp>
      <p:sp>
        <p:nvSpPr>
          <p:cNvPr id="16" name="Google Shape;16;p3"/>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lt2"/>
              </a:solidFill>
            </a:endParaRPr>
          </a:p>
        </p:txBody>
      </p:sp>
    </p:spTree>
    <p:extLst>
      <p:ext uri="{BB962C8B-B14F-4D97-AF65-F5344CB8AC3E}">
        <p14:creationId xmlns:p14="http://schemas.microsoft.com/office/powerpoint/2010/main" val="1645366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lt2"/>
              </a:solidFill>
            </a:endParaRPr>
          </a:p>
        </p:txBody>
      </p:sp>
    </p:spTree>
    <p:extLst>
      <p:ext uri="{BB962C8B-B14F-4D97-AF65-F5344CB8AC3E}">
        <p14:creationId xmlns:p14="http://schemas.microsoft.com/office/powerpoint/2010/main" val="1728760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Title Slide">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6BB3742-8103-2A42-90F5-8EA435CFD325}"/>
              </a:ext>
            </a:extLst>
          </p:cNvPr>
          <p:cNvPicPr>
            <a:picLocks noChangeAspect="1"/>
          </p:cNvPicPr>
          <p:nvPr/>
        </p:nvPicPr>
        <p:blipFill>
          <a:blip r:embed="rId2">
            <a:alphaModFix amt="20000"/>
          </a:blip>
          <a:stretch>
            <a:fillRect/>
          </a:stretch>
        </p:blipFill>
        <p:spPr>
          <a:xfrm>
            <a:off x="667284" y="179614"/>
            <a:ext cx="7777683" cy="4763996"/>
          </a:xfrm>
          <a:prstGeom prst="rect">
            <a:avLst/>
          </a:prstGeom>
        </p:spPr>
      </p:pic>
      <p:sp>
        <p:nvSpPr>
          <p:cNvPr id="2" name="Title 1"/>
          <p:cNvSpPr>
            <a:spLocks noGrp="1"/>
          </p:cNvSpPr>
          <p:nvPr>
            <p:ph type="ctrTitle" hasCustomPrompt="1"/>
          </p:nvPr>
        </p:nvSpPr>
        <p:spPr>
          <a:xfrm>
            <a:off x="1241997" y="1528649"/>
            <a:ext cx="6619244" cy="1964661"/>
          </a:xfrm>
          <a:prstGeom prst="rect">
            <a:avLst/>
          </a:prstGeom>
        </p:spPr>
        <p:txBody>
          <a:bodyPr anchor="t" anchorCtr="0"/>
          <a:lstStyle>
            <a:lvl1pPr algn="ctr">
              <a:defRPr sz="5400">
                <a:solidFill>
                  <a:schemeClr val="bg1"/>
                </a:solidFill>
              </a:defRPr>
            </a:lvl1pPr>
          </a:lstStyle>
          <a:p>
            <a:r>
              <a:rPr lang="en-US" dirty="0"/>
              <a:t>SECTION</a:t>
            </a:r>
            <a:br>
              <a:rPr lang="en-US" dirty="0"/>
            </a:br>
            <a:r>
              <a:rPr lang="en-US" dirty="0"/>
              <a:t>TITLE</a:t>
            </a:r>
          </a:p>
        </p:txBody>
      </p:sp>
      <p:sp>
        <p:nvSpPr>
          <p:cNvPr id="3" name="Subtitle 2"/>
          <p:cNvSpPr>
            <a:spLocks noGrp="1"/>
          </p:cNvSpPr>
          <p:nvPr>
            <p:ph type="subTitle" idx="1"/>
          </p:nvPr>
        </p:nvSpPr>
        <p:spPr>
          <a:xfrm>
            <a:off x="1241997" y="3796327"/>
            <a:ext cx="6619244" cy="484793"/>
          </a:xfrm>
        </p:spPr>
        <p:txBody>
          <a:bodyPr anchor="t"/>
          <a:lstStyle>
            <a:lvl1pPr marL="0" indent="0" algn="ctr">
              <a:buNone/>
              <a:defRPr cap="all">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4082900" y="3520115"/>
            <a:ext cx="937438"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FBE9B87-5D1F-E94B-B539-EC11664BD536}"/>
              </a:ext>
            </a:extLst>
          </p:cNvPr>
          <p:cNvSpPr/>
          <p:nvPr/>
        </p:nvSpPr>
        <p:spPr>
          <a:xfrm>
            <a:off x="4303336" y="0"/>
            <a:ext cx="514350" cy="85725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1050" dirty="0"/>
          </a:p>
        </p:txBody>
      </p:sp>
      <p:pic>
        <p:nvPicPr>
          <p:cNvPr id="10" name="Picture 9">
            <a:extLst>
              <a:ext uri="{FF2B5EF4-FFF2-40B4-BE49-F238E27FC236}">
                <a16:creationId xmlns:a16="http://schemas.microsoft.com/office/drawing/2014/main" id="{F5CA907F-9252-0B49-807C-E526EE6949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4388" y="360112"/>
            <a:ext cx="312245" cy="394565"/>
          </a:xfrm>
          <a:prstGeom prst="rect">
            <a:avLst/>
          </a:prstGeom>
        </p:spPr>
      </p:pic>
    </p:spTree>
    <p:extLst>
      <p:ext uri="{BB962C8B-B14F-4D97-AF65-F5344CB8AC3E}">
        <p14:creationId xmlns:p14="http://schemas.microsoft.com/office/powerpoint/2010/main" val="297925945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1702" y="253814"/>
            <a:ext cx="7245688" cy="739168"/>
          </a:xfrm>
          <a:prstGeom prst="rect">
            <a:avLst/>
          </a:prstGeom>
        </p:spPr>
        <p:txBody>
          <a:bodyPr/>
          <a:lstStyle>
            <a:lvl1pPr>
              <a:defRPr spc="225"/>
            </a:lvl1pPr>
          </a:lstStyle>
          <a:p>
            <a:r>
              <a:rPr lang="en-US" dirty="0"/>
              <a:t>SLIDE TITLE GOES HERE</a:t>
            </a:r>
          </a:p>
        </p:txBody>
      </p:sp>
      <p:sp>
        <p:nvSpPr>
          <p:cNvPr id="3" name="Content Placeholder 2"/>
          <p:cNvSpPr>
            <a:spLocks noGrp="1"/>
          </p:cNvSpPr>
          <p:nvPr>
            <p:ph idx="1"/>
          </p:nvPr>
        </p:nvSpPr>
        <p:spPr>
          <a:xfrm>
            <a:off x="291702" y="1193007"/>
            <a:ext cx="7245688" cy="3146611"/>
          </a:xfrm>
        </p:spPr>
        <p:txBody>
          <a:bodyPr/>
          <a:lstStyle>
            <a:lvl1pPr>
              <a:defRPr b="0" i="0">
                <a:solidFill>
                  <a:schemeClr val="tx1">
                    <a:lumMod val="65000"/>
                    <a:lumOff val="35000"/>
                  </a:schemeClr>
                </a:solidFill>
                <a:latin typeface="Calibri" panose="020F0502020204030204" pitchFamily="34" charset="0"/>
                <a:cs typeface="Calibri" panose="020F0502020204030204" pitchFamily="34" charset="0"/>
              </a:defRPr>
            </a:lvl1pPr>
            <a:lvl2pPr>
              <a:defRPr b="0" i="0">
                <a:solidFill>
                  <a:schemeClr val="tx1">
                    <a:lumMod val="65000"/>
                    <a:lumOff val="35000"/>
                  </a:schemeClr>
                </a:solidFill>
                <a:latin typeface="Calibri" panose="020F0502020204030204" pitchFamily="34" charset="0"/>
                <a:cs typeface="Calibri" panose="020F0502020204030204" pitchFamily="34" charset="0"/>
              </a:defRPr>
            </a:lvl2pPr>
            <a:lvl3pPr>
              <a:defRPr b="0" i="0">
                <a:solidFill>
                  <a:schemeClr val="tx1">
                    <a:lumMod val="65000"/>
                    <a:lumOff val="35000"/>
                  </a:schemeClr>
                </a:solidFill>
                <a:latin typeface="Calibri" panose="020F0502020204030204" pitchFamily="34" charset="0"/>
                <a:cs typeface="Calibri" panose="020F0502020204030204" pitchFamily="34" charset="0"/>
              </a:defRPr>
            </a:lvl3pPr>
            <a:lvl4pPr>
              <a:defRPr b="0" i="0">
                <a:solidFill>
                  <a:schemeClr val="tx1">
                    <a:lumMod val="65000"/>
                    <a:lumOff val="35000"/>
                  </a:schemeClr>
                </a:solidFill>
                <a:latin typeface="Calibri" panose="020F0502020204030204" pitchFamily="34" charset="0"/>
                <a:cs typeface="Calibri" panose="020F0502020204030204" pitchFamily="34" charset="0"/>
              </a:defRPr>
            </a:lvl4pPr>
            <a:lvl5pPr>
              <a:defRPr b="0" i="0">
                <a:solidFill>
                  <a:schemeClr val="tx1">
                    <a:lumMod val="65000"/>
                    <a:lumOff val="35000"/>
                  </a:schemeClr>
                </a:solidFill>
                <a:latin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60970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1702" y="1202532"/>
            <a:ext cx="3297254" cy="3146822"/>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5088" y="1199169"/>
            <a:ext cx="3297256" cy="3150184"/>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95FE8E80-A07B-124F-8B4E-82E6530FB6C5}"/>
              </a:ext>
            </a:extLst>
          </p:cNvPr>
          <p:cNvSpPr>
            <a:spLocks noGrp="1"/>
          </p:cNvSpPr>
          <p:nvPr>
            <p:ph type="title" hasCustomPrompt="1"/>
          </p:nvPr>
        </p:nvSpPr>
        <p:spPr>
          <a:xfrm>
            <a:off x="291702" y="253814"/>
            <a:ext cx="7245688" cy="739168"/>
          </a:xfrm>
          <a:prstGeom prst="rect">
            <a:avLst/>
          </a:prstGeom>
        </p:spPr>
        <p:txBody>
          <a:bodyPr/>
          <a:lstStyle>
            <a:lvl1pPr>
              <a:defRPr spc="225"/>
            </a:lvl1pPr>
          </a:lstStyle>
          <a:p>
            <a:r>
              <a:rPr lang="en-US" dirty="0"/>
              <a:t>SLIDE TITLE GOES HERE</a:t>
            </a:r>
          </a:p>
        </p:txBody>
      </p:sp>
    </p:spTree>
    <p:extLst>
      <p:ext uri="{BB962C8B-B14F-4D97-AF65-F5344CB8AC3E}">
        <p14:creationId xmlns:p14="http://schemas.microsoft.com/office/powerpoint/2010/main" val="131819682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91702" y="1193796"/>
            <a:ext cx="3297254"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COLUMN TITLE</a:t>
            </a:r>
          </a:p>
        </p:txBody>
      </p:sp>
      <p:sp>
        <p:nvSpPr>
          <p:cNvPr id="4" name="Content Placeholder 3"/>
          <p:cNvSpPr>
            <a:spLocks noGrp="1"/>
          </p:cNvSpPr>
          <p:nvPr>
            <p:ph sz="half" idx="2"/>
          </p:nvPr>
        </p:nvSpPr>
        <p:spPr>
          <a:xfrm>
            <a:off x="291702" y="1650996"/>
            <a:ext cx="3297254" cy="2806304"/>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3705090" y="1193796"/>
            <a:ext cx="3297254"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COLUMN TITLE</a:t>
            </a:r>
          </a:p>
        </p:txBody>
      </p:sp>
      <p:sp>
        <p:nvSpPr>
          <p:cNvPr id="6" name="Content Placeholder 5"/>
          <p:cNvSpPr>
            <a:spLocks noGrp="1"/>
          </p:cNvSpPr>
          <p:nvPr>
            <p:ph sz="quarter" idx="4"/>
          </p:nvPr>
        </p:nvSpPr>
        <p:spPr>
          <a:xfrm>
            <a:off x="3705090" y="1650996"/>
            <a:ext cx="3297254" cy="2806304"/>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C2995212-60D7-124F-84AF-E046C34359A1}"/>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344893476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9E1E285-0B80-5340-9ABB-2C68583FF347}"/>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317674053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ul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FB98250-ACD1-DE4E-85CA-777ABF4856B1}"/>
              </a:ext>
            </a:extLst>
          </p:cNvPr>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7" name="Rectangle 16">
            <a:extLst>
              <a:ext uri="{FF2B5EF4-FFF2-40B4-BE49-F238E27FC236}">
                <a16:creationId xmlns:a16="http://schemas.microsoft.com/office/drawing/2014/main" id="{B8A91DCF-34C5-524F-89F9-D8A7D493EE35}"/>
              </a:ext>
            </a:extLst>
          </p:cNvPr>
          <p:cNvSpPr/>
          <p:nvPr/>
        </p:nvSpPr>
        <p:spPr>
          <a:xfrm>
            <a:off x="1" y="0"/>
            <a:ext cx="9143999" cy="51435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accent4"/>
              </a:solidFill>
            </a:endParaRPr>
          </a:p>
        </p:txBody>
      </p:sp>
      <p:sp>
        <p:nvSpPr>
          <p:cNvPr id="8" name="Text Placeholder 7">
            <a:extLst>
              <a:ext uri="{FF2B5EF4-FFF2-40B4-BE49-F238E27FC236}">
                <a16:creationId xmlns:a16="http://schemas.microsoft.com/office/drawing/2014/main" id="{96480ECF-DB9F-8D4C-8BFC-CA6818AE3637}"/>
              </a:ext>
            </a:extLst>
          </p:cNvPr>
          <p:cNvSpPr>
            <a:spLocks noGrp="1"/>
          </p:cNvSpPr>
          <p:nvPr>
            <p:ph type="body" sz="quarter" idx="12"/>
          </p:nvPr>
        </p:nvSpPr>
        <p:spPr>
          <a:xfrm>
            <a:off x="692944" y="3043238"/>
            <a:ext cx="5650706" cy="821531"/>
          </a:xfrm>
        </p:spPr>
        <p:txBody>
          <a:bodyPr/>
          <a:lstStyle>
            <a:lvl1pPr marL="0" indent="0">
              <a:buNone/>
              <a:defRPr>
                <a:solidFill>
                  <a:schemeClr val="bg1"/>
                </a:solidFill>
              </a:defRPr>
            </a:lvl1pPr>
          </a:lstStyle>
          <a:p>
            <a:pPr lvl="0"/>
            <a:r>
              <a:rPr lang="en-US"/>
              <a:t>Edit Master text styles</a:t>
            </a:r>
          </a:p>
        </p:txBody>
      </p:sp>
      <p:sp>
        <p:nvSpPr>
          <p:cNvPr id="9" name="Title 1">
            <a:extLst>
              <a:ext uri="{FF2B5EF4-FFF2-40B4-BE49-F238E27FC236}">
                <a16:creationId xmlns:a16="http://schemas.microsoft.com/office/drawing/2014/main" id="{727332C8-FE29-2A4E-A971-D3E4D2F72B70}"/>
              </a:ext>
            </a:extLst>
          </p:cNvPr>
          <p:cNvSpPr>
            <a:spLocks noGrp="1"/>
          </p:cNvSpPr>
          <p:nvPr>
            <p:ph type="title"/>
          </p:nvPr>
        </p:nvSpPr>
        <p:spPr>
          <a:xfrm>
            <a:off x="692944" y="1482539"/>
            <a:ext cx="5650706" cy="1382105"/>
          </a:xfrm>
          <a:prstGeom prst="rect">
            <a:avLst/>
          </a:prstGeom>
        </p:spPr>
        <p:txBody>
          <a:bodyPr/>
          <a:lstStyle>
            <a:lvl1pPr>
              <a:defRPr sz="4500" spc="0">
                <a:solidFill>
                  <a:schemeClr val="bg1"/>
                </a:solidFill>
              </a:defRPr>
            </a:lvl1pPr>
          </a:lstStyle>
          <a:p>
            <a:r>
              <a:rPr lang="en-US"/>
              <a:t>Click to edit Master title style</a:t>
            </a:r>
            <a:endParaRPr lang="en-US" dirty="0"/>
          </a:p>
        </p:txBody>
      </p:sp>
      <p:pic>
        <p:nvPicPr>
          <p:cNvPr id="18" name="Picture 17">
            <a:extLst>
              <a:ext uri="{FF2B5EF4-FFF2-40B4-BE49-F238E27FC236}">
                <a16:creationId xmlns:a16="http://schemas.microsoft.com/office/drawing/2014/main" id="{CEB540FE-A883-F741-BDFA-057D19B49B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92667" y="4507570"/>
            <a:ext cx="312245" cy="394565"/>
          </a:xfrm>
          <a:prstGeom prst="rect">
            <a:avLst/>
          </a:prstGeom>
        </p:spPr>
      </p:pic>
      <p:sp>
        <p:nvSpPr>
          <p:cNvPr id="16" name="Rectangle 15">
            <a:extLst>
              <a:ext uri="{FF2B5EF4-FFF2-40B4-BE49-F238E27FC236}">
                <a16:creationId xmlns:a16="http://schemas.microsoft.com/office/drawing/2014/main" id="{BC60F2C8-36F6-4049-9F37-A002CD794776}"/>
              </a:ext>
            </a:extLst>
          </p:cNvPr>
          <p:cNvSpPr/>
          <p:nvPr/>
        </p:nvSpPr>
        <p:spPr>
          <a:xfrm>
            <a:off x="0" y="0"/>
            <a:ext cx="81643"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4751904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artia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FB98250-ACD1-DE4E-85CA-777ABF4856B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1" y="0"/>
            <a:ext cx="3788228" cy="5143500"/>
          </a:xfrm>
          <a:prstGeom prst="rect">
            <a:avLst/>
          </a:prstGeom>
        </p:spPr>
      </p:pic>
      <p:sp>
        <p:nvSpPr>
          <p:cNvPr id="17" name="Rectangle 16">
            <a:extLst>
              <a:ext uri="{FF2B5EF4-FFF2-40B4-BE49-F238E27FC236}">
                <a16:creationId xmlns:a16="http://schemas.microsoft.com/office/drawing/2014/main" id="{B8A91DCF-34C5-524F-89F9-D8A7D493EE35}"/>
              </a:ext>
            </a:extLst>
          </p:cNvPr>
          <p:cNvSpPr/>
          <p:nvPr/>
        </p:nvSpPr>
        <p:spPr>
          <a:xfrm>
            <a:off x="1" y="0"/>
            <a:ext cx="3788228" cy="51435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accent4"/>
              </a:solidFill>
            </a:endParaRPr>
          </a:p>
        </p:txBody>
      </p:sp>
      <p:sp>
        <p:nvSpPr>
          <p:cNvPr id="9" name="Title 1">
            <a:extLst>
              <a:ext uri="{FF2B5EF4-FFF2-40B4-BE49-F238E27FC236}">
                <a16:creationId xmlns:a16="http://schemas.microsoft.com/office/drawing/2014/main" id="{727332C8-FE29-2A4E-A971-D3E4D2F72B70}"/>
              </a:ext>
            </a:extLst>
          </p:cNvPr>
          <p:cNvSpPr>
            <a:spLocks noGrp="1"/>
          </p:cNvSpPr>
          <p:nvPr>
            <p:ph type="title"/>
          </p:nvPr>
        </p:nvSpPr>
        <p:spPr>
          <a:xfrm>
            <a:off x="433607" y="1335582"/>
            <a:ext cx="2864766" cy="2322019"/>
          </a:xfrm>
          <a:prstGeom prst="rect">
            <a:avLst/>
          </a:prstGeom>
        </p:spPr>
        <p:txBody>
          <a:bodyPr/>
          <a:lstStyle>
            <a:lvl1pPr>
              <a:defRPr sz="4500" spc="0">
                <a:solidFill>
                  <a:schemeClr val="bg1"/>
                </a:solidFill>
              </a:defRPr>
            </a:lvl1pPr>
          </a:lstStyle>
          <a:p>
            <a:r>
              <a:rPr lang="en-US"/>
              <a:t>Click to edit Master title style</a:t>
            </a:r>
            <a:endParaRPr lang="en-US" dirty="0"/>
          </a:p>
        </p:txBody>
      </p:sp>
      <p:pic>
        <p:nvPicPr>
          <p:cNvPr id="18" name="Picture 17">
            <a:extLst>
              <a:ext uri="{FF2B5EF4-FFF2-40B4-BE49-F238E27FC236}">
                <a16:creationId xmlns:a16="http://schemas.microsoft.com/office/drawing/2014/main" id="{CEB540FE-A883-F741-BDFA-057D19B49B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92667" y="4507570"/>
            <a:ext cx="312245" cy="394565"/>
          </a:xfrm>
          <a:prstGeom prst="rect">
            <a:avLst/>
          </a:prstGeom>
        </p:spPr>
      </p:pic>
      <p:sp>
        <p:nvSpPr>
          <p:cNvPr id="16" name="Rectangle 15">
            <a:extLst>
              <a:ext uri="{FF2B5EF4-FFF2-40B4-BE49-F238E27FC236}">
                <a16:creationId xmlns:a16="http://schemas.microsoft.com/office/drawing/2014/main" id="{BC60F2C8-36F6-4049-9F37-A002CD794776}"/>
              </a:ext>
            </a:extLst>
          </p:cNvPr>
          <p:cNvSpPr/>
          <p:nvPr/>
        </p:nvSpPr>
        <p:spPr>
          <a:xfrm>
            <a:off x="0" y="0"/>
            <a:ext cx="81643"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10" name="Text Placeholder 7">
            <a:extLst>
              <a:ext uri="{FF2B5EF4-FFF2-40B4-BE49-F238E27FC236}">
                <a16:creationId xmlns:a16="http://schemas.microsoft.com/office/drawing/2014/main" id="{4BEEFB20-F346-D34C-AE92-D02D17441B1C}"/>
              </a:ext>
            </a:extLst>
          </p:cNvPr>
          <p:cNvSpPr>
            <a:spLocks noGrp="1"/>
          </p:cNvSpPr>
          <p:nvPr>
            <p:ph type="body" sz="quarter" idx="12"/>
          </p:nvPr>
        </p:nvSpPr>
        <p:spPr>
          <a:xfrm>
            <a:off x="4140192" y="1335582"/>
            <a:ext cx="2481044" cy="2322019"/>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812404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801" y="907256"/>
            <a:ext cx="2550798" cy="1085850"/>
          </a:xfrm>
          <a:prstGeom prst="rect">
            <a:avLst/>
          </a:prstGeom>
        </p:spPr>
        <p:txBody>
          <a:bodyPr anchor="b"/>
          <a:lstStyle>
            <a:lvl1pPr algn="l">
              <a:defRPr sz="1800" b="0" spc="0">
                <a:solidFill>
                  <a:schemeClr val="tx1">
                    <a:lumMod val="65000"/>
                    <a:lumOff val="35000"/>
                  </a:schemeClr>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572802" y="2168367"/>
            <a:ext cx="2550797" cy="2171699"/>
          </a:xfrm>
        </p:spPr>
        <p:txBody>
          <a:bodyPr>
            <a:normAutofit/>
          </a:bodyPr>
          <a:lstStyle>
            <a:lvl1pPr marL="0" indent="0">
              <a:buNone/>
              <a:defRPr sz="120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8" name="Straight Connector 7">
            <a:extLst>
              <a:ext uri="{FF2B5EF4-FFF2-40B4-BE49-F238E27FC236}">
                <a16:creationId xmlns:a16="http://schemas.microsoft.com/office/drawing/2014/main" id="{17CBE4C0-C38D-A94F-B0EA-B36306C08151}"/>
              </a:ext>
            </a:extLst>
          </p:cNvPr>
          <p:cNvCxnSpPr>
            <a:cxnSpLocks/>
          </p:cNvCxnSpPr>
          <p:nvPr/>
        </p:nvCxnSpPr>
        <p:spPr>
          <a:xfrm>
            <a:off x="3328988" y="815626"/>
            <a:ext cx="0" cy="3631597"/>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C9C3E5EE-E7CA-F846-9999-2A39DDEC2215}"/>
              </a:ext>
            </a:extLst>
          </p:cNvPr>
          <p:cNvSpPr>
            <a:spLocks noGrp="1" noChangeAspect="1"/>
          </p:cNvSpPr>
          <p:nvPr>
            <p:ph type="pic" idx="1"/>
          </p:nvPr>
        </p:nvSpPr>
        <p:spPr>
          <a:xfrm>
            <a:off x="3534376" y="907256"/>
            <a:ext cx="4573780" cy="3432810"/>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Tree>
    <p:extLst>
      <p:ext uri="{BB962C8B-B14F-4D97-AF65-F5344CB8AC3E}">
        <p14:creationId xmlns:p14="http://schemas.microsoft.com/office/powerpoint/2010/main" val="83451789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0" cstate="screen">
            <a:extLst>
              <a:ext uri="{28A0092B-C50C-407E-A947-70E740481C1C}">
                <a14:useLocalDpi xmlns:a14="http://schemas.microsoft.com/office/drawing/2010/main"/>
              </a:ext>
            </a:extLst>
          </a:blip>
          <a:srcRect b="23320"/>
          <a:stretch/>
        </p:blipFill>
        <p:spPr>
          <a:xfrm>
            <a:off x="6454408" y="4572000"/>
            <a:ext cx="745301" cy="571500"/>
          </a:xfrm>
          <a:prstGeom prst="rect">
            <a:avLst/>
          </a:prstGeom>
        </p:spPr>
      </p:pic>
      <p:sp>
        <p:nvSpPr>
          <p:cNvPr id="14" name="Rectangle 13"/>
          <p:cNvSpPr/>
          <p:nvPr/>
        </p:nvSpPr>
        <p:spPr>
          <a:xfrm>
            <a:off x="0" y="0"/>
            <a:ext cx="81643"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a:extLst>
              <a:ext uri="{FF2B5EF4-FFF2-40B4-BE49-F238E27FC236}">
                <a16:creationId xmlns:a16="http://schemas.microsoft.com/office/drawing/2014/main" id="{601D9D96-DEE1-8844-9F8C-58215BC7B638}"/>
              </a:ext>
            </a:extLst>
          </p:cNvPr>
          <p:cNvPicPr>
            <a:picLocks noChangeAspect="1"/>
          </p:cNvPicPr>
          <p:nvPr/>
        </p:nvPicPr>
        <p:blipFill>
          <a:blip r:embed="rId21" cstate="screen">
            <a:alphaModFix amt="35000"/>
            <a:extLst>
              <a:ext uri="{28A0092B-C50C-407E-A947-70E740481C1C}">
                <a14:useLocalDpi xmlns:a14="http://schemas.microsoft.com/office/drawing/2010/main"/>
              </a:ext>
            </a:extLst>
          </a:blip>
          <a:stretch>
            <a:fillRect/>
          </a:stretch>
        </p:blipFill>
        <p:spPr>
          <a:xfrm>
            <a:off x="8457945" y="4396465"/>
            <a:ext cx="355352" cy="449036"/>
          </a:xfrm>
          <a:prstGeom prst="rect">
            <a:avLst/>
          </a:prstGeom>
        </p:spPr>
      </p:pic>
      <p:pic>
        <p:nvPicPr>
          <p:cNvPr id="20" name="Picture 19">
            <a:extLst>
              <a:ext uri="{FF2B5EF4-FFF2-40B4-BE49-F238E27FC236}">
                <a16:creationId xmlns:a16="http://schemas.microsoft.com/office/drawing/2014/main" id="{8B1765DB-960E-2949-A07C-FE0529BC9EEE}"/>
              </a:ext>
            </a:extLst>
          </p:cNvPr>
          <p:cNvPicPr>
            <a:picLocks noChangeAspect="1"/>
          </p:cNvPicPr>
          <p:nvPr/>
        </p:nvPicPr>
        <p:blipFill>
          <a:blip r:embed="rId22">
            <a:alphaModFix amt="15000"/>
          </a:blip>
          <a:stretch>
            <a:fillRect/>
          </a:stretch>
        </p:blipFill>
        <p:spPr>
          <a:xfrm>
            <a:off x="7160754" y="185334"/>
            <a:ext cx="1805368" cy="4770388"/>
          </a:xfrm>
          <a:prstGeom prst="rect">
            <a:avLst/>
          </a:prstGeom>
        </p:spPr>
      </p:pic>
    </p:spTree>
    <p:extLst>
      <p:ext uri="{BB962C8B-B14F-4D97-AF65-F5344CB8AC3E}">
        <p14:creationId xmlns:p14="http://schemas.microsoft.com/office/powerpoint/2010/main" val="11915627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l" defTabSz="342900" rtl="0" eaLnBrk="1" latinLnBrk="0" hangingPunct="1">
        <a:spcBef>
          <a:spcPct val="0"/>
        </a:spcBef>
        <a:buNone/>
        <a:defRPr sz="3150" b="0" i="0" kern="1200" spc="225">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hyperlink" Target="https://hackernoon.com/what-makes-a-good-commit-message-995d23687ad" TargetMode="External"/><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12.png"/><Relationship Id="rId4" Type="http://schemas.openxmlformats.org/officeDocument/2006/relationships/hyperlink" Target="https://chris.beams.io/posts/git-commi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4.svg"/></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ctrTitle"/>
          </p:nvPr>
        </p:nvSpPr>
        <p:spPr>
          <a:xfrm>
            <a:off x="2449003" y="1790700"/>
            <a:ext cx="5740840" cy="1588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250"/>
              <a:buFont typeface="Proxima Nova"/>
              <a:buNone/>
            </a:pPr>
            <a:r>
              <a:rPr lang="en" sz="5000" b="0" i="0" u="none" strike="noStrike" cap="none" dirty="0">
                <a:solidFill>
                  <a:schemeClr val="dk1"/>
                </a:solidFill>
                <a:latin typeface="Proxima Nova"/>
                <a:ea typeface="Proxima Nova"/>
                <a:cs typeface="Proxima Nova"/>
                <a:sym typeface="Proxima Nova"/>
              </a:rPr>
              <a:t>INTRODUCTION</a:t>
            </a:r>
            <a:endParaRPr dirty="0"/>
          </a:p>
          <a:p>
            <a:pPr marL="0" marR="0" lvl="0" indent="0" algn="l" rtl="0">
              <a:lnSpc>
                <a:spcPct val="100000"/>
              </a:lnSpc>
              <a:spcBef>
                <a:spcPts val="0"/>
              </a:spcBef>
              <a:spcAft>
                <a:spcPts val="0"/>
              </a:spcAft>
              <a:buClr>
                <a:schemeClr val="dk1"/>
              </a:buClr>
              <a:buSzPts val="1250"/>
              <a:buFont typeface="Proxima Nova"/>
              <a:buNone/>
            </a:pPr>
            <a:r>
              <a:rPr lang="en" sz="5000" b="0" i="0" u="none" strike="noStrike" cap="none" dirty="0">
                <a:solidFill>
                  <a:schemeClr val="dk1"/>
                </a:solidFill>
                <a:latin typeface="Proxima Nova"/>
                <a:ea typeface="Proxima Nova"/>
                <a:cs typeface="Proxima Nova"/>
                <a:sym typeface="Proxima Nova"/>
              </a:rPr>
              <a:t>TO </a:t>
            </a:r>
            <a:r>
              <a:rPr lang="en" sz="5000" dirty="0">
                <a:solidFill>
                  <a:srgbClr val="00B0F0"/>
                </a:solidFill>
                <a:latin typeface="Proxima Nova"/>
                <a:ea typeface="Proxima Nova"/>
                <a:cs typeface="Proxima Nova"/>
                <a:sym typeface="Proxima Nova"/>
              </a:rPr>
              <a:t>GIT &amp; GITHUB</a:t>
            </a:r>
            <a:endParaRPr dirty="0">
              <a:solidFill>
                <a:srgbClr val="00B0F0"/>
              </a:solidFill>
            </a:endParaRPr>
          </a:p>
        </p:txBody>
      </p:sp>
      <p:pic>
        <p:nvPicPr>
          <p:cNvPr id="62" name="Google Shape;62;p14" descr="metis.png"/>
          <p:cNvPicPr preferRelativeResize="0"/>
          <p:nvPr/>
        </p:nvPicPr>
        <p:blipFill rotWithShape="1">
          <a:blip r:embed="rId3" cstate="screen">
            <a:alphaModFix/>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896274" y="1521487"/>
            <a:ext cx="1312850" cy="2100524"/>
          </a:xfrm>
          <a:prstGeom prst="rect">
            <a:avLst/>
          </a:prstGeom>
          <a:noFill/>
          <a:ln>
            <a:noFill/>
          </a:ln>
        </p:spPr>
      </p:pic>
      <p:cxnSp>
        <p:nvCxnSpPr>
          <p:cNvPr id="63" name="Google Shape;63;p14"/>
          <p:cNvCxnSpPr/>
          <p:nvPr/>
        </p:nvCxnSpPr>
        <p:spPr>
          <a:xfrm>
            <a:off x="2537998" y="3447071"/>
            <a:ext cx="5175000" cy="0"/>
          </a:xfrm>
          <a:prstGeom prst="straightConnector1">
            <a:avLst/>
          </a:prstGeom>
          <a:noFill/>
          <a:ln w="19050" cap="flat" cmpd="sng">
            <a:solidFill>
              <a:srgbClr val="3A9ED9"/>
            </a:solidFill>
            <a:prstDash val="solid"/>
            <a:round/>
            <a:headEnd type="none" w="sm" len="sm"/>
            <a:tailEnd type="none" w="sm" len="sm"/>
          </a:ln>
        </p:spPr>
      </p:cxnSp>
      <p:cxnSp>
        <p:nvCxnSpPr>
          <p:cNvPr id="64" name="Google Shape;64;p14"/>
          <p:cNvCxnSpPr/>
          <p:nvPr/>
        </p:nvCxnSpPr>
        <p:spPr>
          <a:xfrm>
            <a:off x="2537998" y="1521487"/>
            <a:ext cx="5175000" cy="0"/>
          </a:xfrm>
          <a:prstGeom prst="straightConnector1">
            <a:avLst/>
          </a:prstGeom>
          <a:noFill/>
          <a:ln w="19050" cap="flat" cmpd="sng">
            <a:solidFill>
              <a:srgbClr val="3A9ED9"/>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We broke our code, now what?</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rgbClr val="434343"/>
              </a:buClr>
              <a:buSzPts val="2400"/>
            </a:pPr>
            <a:r>
              <a:rPr lang="en-US" sz="2400" b="0" i="0" u="none" strike="noStrike" cap="none" dirty="0">
                <a:solidFill>
                  <a:srgbClr val="434343"/>
                </a:solidFill>
                <a:latin typeface="Proxima Nova"/>
                <a:ea typeface="Proxima Nova"/>
                <a:cs typeface="Proxima Nova"/>
                <a:sym typeface="Proxima Nova"/>
              </a:rPr>
              <a:t>With the code broken, we have two options.</a:t>
            </a:r>
          </a:p>
          <a:p>
            <a:pPr marL="533400" marR="0" lvl="0" indent="-457200" algn="l" rtl="0">
              <a:lnSpc>
                <a:spcPct val="115000"/>
              </a:lnSpc>
              <a:spcBef>
                <a:spcPts val="0"/>
              </a:spcBef>
              <a:spcAft>
                <a:spcPts val="0"/>
              </a:spcAft>
              <a:buClr>
                <a:srgbClr val="434343"/>
              </a:buClr>
              <a:buSzPts val="2400"/>
              <a:buFont typeface="+mj-lt"/>
              <a:buAutoNum type="arabicPeriod"/>
            </a:pPr>
            <a:r>
              <a:rPr lang="en-US" sz="2400" dirty="0">
                <a:solidFill>
                  <a:srgbClr val="434343"/>
                </a:solidFill>
                <a:latin typeface="Proxima Nova"/>
                <a:sym typeface="Proxima Nova"/>
              </a:rPr>
              <a:t>Figure out how to fix the code</a:t>
            </a:r>
          </a:p>
          <a:p>
            <a:pPr marL="533400" marR="0" lvl="0" indent="-457200" algn="l" rtl="0">
              <a:lnSpc>
                <a:spcPct val="115000"/>
              </a:lnSpc>
              <a:spcBef>
                <a:spcPts val="0"/>
              </a:spcBef>
              <a:spcAft>
                <a:spcPts val="0"/>
              </a:spcAft>
              <a:buClr>
                <a:srgbClr val="434343"/>
              </a:buClr>
              <a:buSzPts val="2400"/>
              <a:buFont typeface="+mj-lt"/>
              <a:buAutoNum type="arabicPeriod"/>
            </a:pPr>
            <a:r>
              <a:rPr lang="en-US" sz="2400" dirty="0">
                <a:solidFill>
                  <a:srgbClr val="434343"/>
                </a:solidFill>
                <a:latin typeface="Proxima Nova"/>
                <a:sym typeface="Proxima Nova"/>
              </a:rPr>
              <a:t>Reset to the last time the code worked</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sym typeface="Proxima Nova"/>
            </a:endParaRPr>
          </a:p>
          <a:p>
            <a:pPr marL="76200" marR="0" lvl="0" indent="0" algn="l" rtl="0">
              <a:lnSpc>
                <a:spcPct val="115000"/>
              </a:lnSpc>
              <a:spcBef>
                <a:spcPts val="0"/>
              </a:spcBef>
              <a:spcAft>
                <a:spcPts val="0"/>
              </a:spcAft>
              <a:buClr>
                <a:srgbClr val="434343"/>
              </a:buClr>
              <a:buSzPts val="2400"/>
            </a:pPr>
            <a:endParaRPr lang="en-US" dirty="0"/>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3324591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2927AA3A-5391-744D-A436-A6186482A5B1}"/>
              </a:ext>
            </a:extLst>
          </p:cNvPr>
          <p:cNvSpPr/>
          <p:nvPr/>
        </p:nvSpPr>
        <p:spPr>
          <a:xfrm>
            <a:off x="3665550"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666916-3083-944B-A10C-E0EA81399CA2}"/>
              </a:ext>
            </a:extLst>
          </p:cNvPr>
          <p:cNvSpPr/>
          <p:nvPr/>
        </p:nvSpPr>
        <p:spPr>
          <a:xfrm>
            <a:off x="4937759"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solidFill>
                <a:srgbClr val="FF0000"/>
              </a:solidFill>
            </a:endParaRPr>
          </a:p>
        </p:txBody>
      </p:sp>
      <p:sp>
        <p:nvSpPr>
          <p:cNvPr id="3" name="Curved Up Arrow 2">
            <a:extLst>
              <a:ext uri="{FF2B5EF4-FFF2-40B4-BE49-F238E27FC236}">
                <a16:creationId xmlns:a16="http://schemas.microsoft.com/office/drawing/2014/main" id="{2F375AE1-1A82-8049-91DE-737E480DE972}"/>
              </a:ext>
            </a:extLst>
          </p:cNvPr>
          <p:cNvSpPr/>
          <p:nvPr/>
        </p:nvSpPr>
        <p:spPr>
          <a:xfrm flipH="1">
            <a:off x="3383277" y="2885920"/>
            <a:ext cx="1554482" cy="914400"/>
          </a:xfrm>
          <a:prstGeom prst="curved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5D6CDD6F-0C8B-8A48-AC01-6EFDD89FBDDD}"/>
              </a:ext>
            </a:extLst>
          </p:cNvPr>
          <p:cNvSpPr txBox="1"/>
          <p:nvPr/>
        </p:nvSpPr>
        <p:spPr>
          <a:xfrm>
            <a:off x="965772" y="4102779"/>
            <a:ext cx="7274102" cy="707886"/>
          </a:xfrm>
          <a:prstGeom prst="rect">
            <a:avLst/>
          </a:prstGeom>
          <a:noFill/>
        </p:spPr>
        <p:txBody>
          <a:bodyPr wrap="square" rtlCol="0">
            <a:spAutoFit/>
          </a:bodyPr>
          <a:lstStyle/>
          <a:p>
            <a:r>
              <a:rPr lang="en-US" sz="2000" dirty="0">
                <a:solidFill>
                  <a:schemeClr val="tx1"/>
                </a:solidFill>
              </a:rPr>
              <a:t>Doing this can be very time consuming if you haven’t prepared for this eventuality. Let’s use git to prepare ourselves.</a:t>
            </a:r>
          </a:p>
        </p:txBody>
      </p:sp>
      <p:pic>
        <p:nvPicPr>
          <p:cNvPr id="10" name="Picture 9">
            <a:extLst>
              <a:ext uri="{FF2B5EF4-FFF2-40B4-BE49-F238E27FC236}">
                <a16:creationId xmlns:a16="http://schemas.microsoft.com/office/drawing/2014/main" id="{D434344E-35A7-BF44-8DB4-1B86158FC9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10885" y="1701213"/>
            <a:ext cx="745510" cy="918741"/>
          </a:xfrm>
          <a:prstGeom prst="rect">
            <a:avLst/>
          </a:prstGeom>
        </p:spPr>
      </p:pic>
      <p:sp>
        <p:nvSpPr>
          <p:cNvPr id="14" name="Google Shape;61;p14">
            <a:extLst>
              <a:ext uri="{FF2B5EF4-FFF2-40B4-BE49-F238E27FC236}">
                <a16:creationId xmlns:a16="http://schemas.microsoft.com/office/drawing/2014/main" id="{552908DC-0E4D-C742-A6AA-CCF1DA9A506A}"/>
              </a:ext>
            </a:extLst>
          </p:cNvPr>
          <p:cNvSpPr txBox="1">
            <a:spLocks/>
          </p:cNvSpPr>
          <p:nvPr/>
        </p:nvSpPr>
        <p:spPr>
          <a:xfrm>
            <a:off x="395295" y="145483"/>
            <a:ext cx="7657105" cy="842734"/>
          </a:xfrm>
          <a:prstGeom prst="rect">
            <a:avLst/>
          </a:prstGeom>
          <a:noFill/>
          <a:ln>
            <a:noFill/>
          </a:ln>
        </p:spPr>
        <p:txBody>
          <a:bodyPr spcFirstLastPara="1" vert="horz" wrap="square" lIns="91425" tIns="91425" rIns="91425" bIns="91425" rtlCol="0" anchor="b" anchorCtr="0">
            <a:noAutofit/>
          </a:bodyPr>
          <a:lstStyle>
            <a:lvl1pPr marR="0" lvl="0" algn="ctr" defTabSz="342900" rtl="0" eaLnBrk="1" latinLnBrk="0" hangingPunct="1">
              <a:lnSpc>
                <a:spcPct val="100000"/>
              </a:lnSpc>
              <a:spcBef>
                <a:spcPts val="0"/>
              </a:spcBef>
              <a:spcAft>
                <a:spcPts val="0"/>
              </a:spcAft>
              <a:buClr>
                <a:schemeClr val="dk1"/>
              </a:buClr>
              <a:buSzPts val="5200"/>
              <a:buFont typeface="Arial"/>
              <a:buNone/>
              <a:defRPr sz="5200" b="0" i="0" u="none" strike="noStrike" kern="1200" cap="none" spc="225">
                <a:solidFill>
                  <a:schemeClr val="dk1"/>
                </a:solidFill>
                <a:latin typeface="Arial"/>
                <a:ea typeface="Arial"/>
                <a:cs typeface="Arial"/>
                <a:sym typeface="Arial"/>
              </a:defRPr>
            </a:lvl1pPr>
            <a:lvl2pPr lvl="1" algn="ctr" eaLnBrk="1" hangingPunct="1">
              <a:spcBef>
                <a:spcPts val="0"/>
              </a:spcBef>
              <a:spcAft>
                <a:spcPts val="0"/>
              </a:spcAft>
              <a:buClr>
                <a:schemeClr val="dk1"/>
              </a:buClr>
              <a:buSzPts val="5200"/>
              <a:buFont typeface="Arial"/>
              <a:buNone/>
              <a:defRPr sz="5200">
                <a:solidFill>
                  <a:schemeClr val="dk1"/>
                </a:solidFill>
              </a:defRPr>
            </a:lvl2pPr>
            <a:lvl3pPr lvl="2" algn="ctr" eaLnBrk="1" hangingPunct="1">
              <a:spcBef>
                <a:spcPts val="0"/>
              </a:spcBef>
              <a:spcAft>
                <a:spcPts val="0"/>
              </a:spcAft>
              <a:buClr>
                <a:schemeClr val="dk1"/>
              </a:buClr>
              <a:buSzPts val="5200"/>
              <a:buFont typeface="Arial"/>
              <a:buNone/>
              <a:defRPr sz="5200">
                <a:solidFill>
                  <a:schemeClr val="dk1"/>
                </a:solidFill>
              </a:defRPr>
            </a:lvl3pPr>
            <a:lvl4pPr lvl="3" algn="ctr" eaLnBrk="1" hangingPunct="1">
              <a:spcBef>
                <a:spcPts val="0"/>
              </a:spcBef>
              <a:spcAft>
                <a:spcPts val="0"/>
              </a:spcAft>
              <a:buClr>
                <a:schemeClr val="dk1"/>
              </a:buClr>
              <a:buSzPts val="5200"/>
              <a:buFont typeface="Arial"/>
              <a:buNone/>
              <a:defRPr sz="5200">
                <a:solidFill>
                  <a:schemeClr val="dk1"/>
                </a:solidFill>
              </a:defRPr>
            </a:lvl4pPr>
            <a:lvl5pPr lvl="4" algn="ctr" eaLnBrk="1" hangingPunct="1">
              <a:spcBef>
                <a:spcPts val="0"/>
              </a:spcBef>
              <a:spcAft>
                <a:spcPts val="0"/>
              </a:spcAft>
              <a:buClr>
                <a:schemeClr val="dk1"/>
              </a:buClr>
              <a:buSzPts val="5200"/>
              <a:buFont typeface="Arial"/>
              <a:buNone/>
              <a:defRPr sz="5200">
                <a:solidFill>
                  <a:schemeClr val="dk1"/>
                </a:solidFill>
              </a:defRPr>
            </a:lvl5pPr>
            <a:lvl6pPr lvl="5" algn="ctr" eaLnBrk="1" hangingPunct="1">
              <a:spcBef>
                <a:spcPts val="0"/>
              </a:spcBef>
              <a:spcAft>
                <a:spcPts val="0"/>
              </a:spcAft>
              <a:buClr>
                <a:schemeClr val="dk1"/>
              </a:buClr>
              <a:buSzPts val="5200"/>
              <a:buFont typeface="Arial"/>
              <a:buNone/>
              <a:defRPr sz="5200">
                <a:solidFill>
                  <a:schemeClr val="dk1"/>
                </a:solidFill>
              </a:defRPr>
            </a:lvl6pPr>
            <a:lvl7pPr lvl="6" algn="ctr" eaLnBrk="1" hangingPunct="1">
              <a:spcBef>
                <a:spcPts val="0"/>
              </a:spcBef>
              <a:spcAft>
                <a:spcPts val="0"/>
              </a:spcAft>
              <a:buClr>
                <a:schemeClr val="dk1"/>
              </a:buClr>
              <a:buSzPts val="5200"/>
              <a:buFont typeface="Arial"/>
              <a:buNone/>
              <a:defRPr sz="5200">
                <a:solidFill>
                  <a:schemeClr val="dk1"/>
                </a:solidFill>
              </a:defRPr>
            </a:lvl7pPr>
            <a:lvl8pPr lvl="7" algn="ctr" eaLnBrk="1" hangingPunct="1">
              <a:spcBef>
                <a:spcPts val="0"/>
              </a:spcBef>
              <a:spcAft>
                <a:spcPts val="0"/>
              </a:spcAft>
              <a:buClr>
                <a:schemeClr val="dk1"/>
              </a:buClr>
              <a:buSzPts val="5200"/>
              <a:buFont typeface="Arial"/>
              <a:buNone/>
              <a:defRPr sz="5200">
                <a:solidFill>
                  <a:schemeClr val="dk1"/>
                </a:solidFill>
              </a:defRPr>
            </a:lvl8pPr>
            <a:lvl9pPr lvl="8" algn="ctr" eaLnBrk="1" hangingPunct="1">
              <a:spcBef>
                <a:spcPts val="0"/>
              </a:spcBef>
              <a:spcAft>
                <a:spcPts val="0"/>
              </a:spcAft>
              <a:buClr>
                <a:schemeClr val="dk1"/>
              </a:buClr>
              <a:buSzPts val="5200"/>
              <a:buFont typeface="Arial"/>
              <a:buNone/>
              <a:defRPr sz="5200">
                <a:solidFill>
                  <a:schemeClr val="dk1"/>
                </a:solidFill>
              </a:defRPr>
            </a:lvl9pPr>
          </a:lstStyle>
          <a:p>
            <a:pPr algn="l">
              <a:buSzPts val="1250"/>
              <a:buFont typeface="Proxima Nova"/>
              <a:buNone/>
            </a:pPr>
            <a:r>
              <a:rPr lang="en-US" sz="3600">
                <a:latin typeface="Proxima Nova"/>
                <a:ea typeface="Proxima Nova"/>
                <a:cs typeface="Proxima Nova"/>
                <a:sym typeface="Proxima Nova"/>
              </a:rPr>
              <a:t>CODE DEVELOPMENT TIMELINE</a:t>
            </a:r>
            <a:endParaRPr lang="en-US" sz="3600" dirty="0">
              <a:solidFill>
                <a:srgbClr val="00B0F0"/>
              </a:solidFill>
            </a:endParaRPr>
          </a:p>
        </p:txBody>
      </p:sp>
    </p:spTree>
    <p:extLst>
      <p:ext uri="{BB962C8B-B14F-4D97-AF65-F5344CB8AC3E}">
        <p14:creationId xmlns:p14="http://schemas.microsoft.com/office/powerpoint/2010/main" val="2050459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What does Git do?</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Allows us to introduce a checkpointing system</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Keeps track of each file’s evolution over time</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Keeps a history of those changes and allows us to return to a version of our code at any time</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Allows for multiple versions of the same code to exist simultaneously (we’ll come back to this one)</a:t>
            </a:r>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1464104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DA5B47B-C8F0-E04D-A506-AA8AD035BACB}"/>
              </a:ext>
            </a:extLst>
          </p:cNvPr>
          <p:cNvSpPr txBox="1"/>
          <p:nvPr/>
        </p:nvSpPr>
        <p:spPr>
          <a:xfrm>
            <a:off x="3373273" y="1834789"/>
            <a:ext cx="369870" cy="923330"/>
          </a:xfrm>
          <a:prstGeom prst="rect">
            <a:avLst/>
          </a:prstGeom>
          <a:noFill/>
        </p:spPr>
        <p:txBody>
          <a:bodyPr wrap="square" rtlCol="0">
            <a:spAutoFit/>
          </a:bodyPr>
          <a:lstStyle/>
          <a:p>
            <a:r>
              <a:rPr lang="en-US" sz="5400" dirty="0">
                <a:solidFill>
                  <a:srgbClr val="00B0F0"/>
                </a:solidFill>
              </a:rPr>
              <a:t>|</a:t>
            </a:r>
          </a:p>
        </p:txBody>
      </p:sp>
      <p:sp>
        <p:nvSpPr>
          <p:cNvPr id="5" name="TextBox 4">
            <a:extLst>
              <a:ext uri="{FF2B5EF4-FFF2-40B4-BE49-F238E27FC236}">
                <a16:creationId xmlns:a16="http://schemas.microsoft.com/office/drawing/2014/main" id="{68331576-2E5F-DA4C-B37E-61F65D8C3DD6}"/>
              </a:ext>
            </a:extLst>
          </p:cNvPr>
          <p:cNvSpPr txBox="1"/>
          <p:nvPr/>
        </p:nvSpPr>
        <p:spPr>
          <a:xfrm>
            <a:off x="2314141" y="2727297"/>
            <a:ext cx="3760342" cy="646331"/>
          </a:xfrm>
          <a:prstGeom prst="rect">
            <a:avLst/>
          </a:prstGeom>
          <a:noFill/>
        </p:spPr>
        <p:txBody>
          <a:bodyPr wrap="square" rtlCol="0">
            <a:spAutoFit/>
          </a:bodyPr>
          <a:lstStyle/>
          <a:p>
            <a:r>
              <a:rPr lang="en-US" sz="3600" dirty="0">
                <a:solidFill>
                  <a:srgbClr val="00B0F0"/>
                </a:solidFill>
              </a:rPr>
              <a:t>Checkpoint!</a:t>
            </a:r>
          </a:p>
        </p:txBody>
      </p:sp>
      <p:sp>
        <p:nvSpPr>
          <p:cNvPr id="10" name="Google Shape;61;p14">
            <a:extLst>
              <a:ext uri="{FF2B5EF4-FFF2-40B4-BE49-F238E27FC236}">
                <a16:creationId xmlns:a16="http://schemas.microsoft.com/office/drawing/2014/main" id="{883B29D3-D921-EF46-BAB4-F1B40AFA17BA}"/>
              </a:ext>
            </a:extLst>
          </p:cNvPr>
          <p:cNvSpPr txBox="1">
            <a:spLocks/>
          </p:cNvSpPr>
          <p:nvPr/>
        </p:nvSpPr>
        <p:spPr>
          <a:xfrm>
            <a:off x="395295" y="145483"/>
            <a:ext cx="7657105" cy="842734"/>
          </a:xfrm>
          <a:prstGeom prst="rect">
            <a:avLst/>
          </a:prstGeom>
          <a:noFill/>
          <a:ln>
            <a:noFill/>
          </a:ln>
        </p:spPr>
        <p:txBody>
          <a:bodyPr spcFirstLastPara="1" vert="horz" wrap="square" lIns="91425" tIns="91425" rIns="91425" bIns="91425" rtlCol="0" anchor="b" anchorCtr="0">
            <a:noAutofit/>
          </a:bodyPr>
          <a:lstStyle>
            <a:lvl1pPr marR="0" lvl="0" algn="ctr" defTabSz="342900" rtl="0" eaLnBrk="1" latinLnBrk="0" hangingPunct="1">
              <a:lnSpc>
                <a:spcPct val="100000"/>
              </a:lnSpc>
              <a:spcBef>
                <a:spcPts val="0"/>
              </a:spcBef>
              <a:spcAft>
                <a:spcPts val="0"/>
              </a:spcAft>
              <a:buClr>
                <a:schemeClr val="dk1"/>
              </a:buClr>
              <a:buSzPts val="5200"/>
              <a:buFont typeface="Arial"/>
              <a:buNone/>
              <a:defRPr sz="5200" b="0" i="0" u="none" strike="noStrike" kern="1200" cap="none" spc="225">
                <a:solidFill>
                  <a:schemeClr val="dk1"/>
                </a:solidFill>
                <a:latin typeface="Arial"/>
                <a:ea typeface="Arial"/>
                <a:cs typeface="Arial"/>
                <a:sym typeface="Arial"/>
              </a:defRPr>
            </a:lvl1pPr>
            <a:lvl2pPr lvl="1" algn="ctr" eaLnBrk="1" hangingPunct="1">
              <a:spcBef>
                <a:spcPts val="0"/>
              </a:spcBef>
              <a:spcAft>
                <a:spcPts val="0"/>
              </a:spcAft>
              <a:buClr>
                <a:schemeClr val="dk1"/>
              </a:buClr>
              <a:buSzPts val="5200"/>
              <a:buFont typeface="Arial"/>
              <a:buNone/>
              <a:defRPr sz="5200">
                <a:solidFill>
                  <a:schemeClr val="dk1"/>
                </a:solidFill>
              </a:defRPr>
            </a:lvl2pPr>
            <a:lvl3pPr lvl="2" algn="ctr" eaLnBrk="1" hangingPunct="1">
              <a:spcBef>
                <a:spcPts val="0"/>
              </a:spcBef>
              <a:spcAft>
                <a:spcPts val="0"/>
              </a:spcAft>
              <a:buClr>
                <a:schemeClr val="dk1"/>
              </a:buClr>
              <a:buSzPts val="5200"/>
              <a:buFont typeface="Arial"/>
              <a:buNone/>
              <a:defRPr sz="5200">
                <a:solidFill>
                  <a:schemeClr val="dk1"/>
                </a:solidFill>
              </a:defRPr>
            </a:lvl3pPr>
            <a:lvl4pPr lvl="3" algn="ctr" eaLnBrk="1" hangingPunct="1">
              <a:spcBef>
                <a:spcPts val="0"/>
              </a:spcBef>
              <a:spcAft>
                <a:spcPts val="0"/>
              </a:spcAft>
              <a:buClr>
                <a:schemeClr val="dk1"/>
              </a:buClr>
              <a:buSzPts val="5200"/>
              <a:buFont typeface="Arial"/>
              <a:buNone/>
              <a:defRPr sz="5200">
                <a:solidFill>
                  <a:schemeClr val="dk1"/>
                </a:solidFill>
              </a:defRPr>
            </a:lvl4pPr>
            <a:lvl5pPr lvl="4" algn="ctr" eaLnBrk="1" hangingPunct="1">
              <a:spcBef>
                <a:spcPts val="0"/>
              </a:spcBef>
              <a:spcAft>
                <a:spcPts val="0"/>
              </a:spcAft>
              <a:buClr>
                <a:schemeClr val="dk1"/>
              </a:buClr>
              <a:buSzPts val="5200"/>
              <a:buFont typeface="Arial"/>
              <a:buNone/>
              <a:defRPr sz="5200">
                <a:solidFill>
                  <a:schemeClr val="dk1"/>
                </a:solidFill>
              </a:defRPr>
            </a:lvl5pPr>
            <a:lvl6pPr lvl="5" algn="ctr" eaLnBrk="1" hangingPunct="1">
              <a:spcBef>
                <a:spcPts val="0"/>
              </a:spcBef>
              <a:spcAft>
                <a:spcPts val="0"/>
              </a:spcAft>
              <a:buClr>
                <a:schemeClr val="dk1"/>
              </a:buClr>
              <a:buSzPts val="5200"/>
              <a:buFont typeface="Arial"/>
              <a:buNone/>
              <a:defRPr sz="5200">
                <a:solidFill>
                  <a:schemeClr val="dk1"/>
                </a:solidFill>
              </a:defRPr>
            </a:lvl6pPr>
            <a:lvl7pPr lvl="6" algn="ctr" eaLnBrk="1" hangingPunct="1">
              <a:spcBef>
                <a:spcPts val="0"/>
              </a:spcBef>
              <a:spcAft>
                <a:spcPts val="0"/>
              </a:spcAft>
              <a:buClr>
                <a:schemeClr val="dk1"/>
              </a:buClr>
              <a:buSzPts val="5200"/>
              <a:buFont typeface="Arial"/>
              <a:buNone/>
              <a:defRPr sz="5200">
                <a:solidFill>
                  <a:schemeClr val="dk1"/>
                </a:solidFill>
              </a:defRPr>
            </a:lvl7pPr>
            <a:lvl8pPr lvl="7" algn="ctr" eaLnBrk="1" hangingPunct="1">
              <a:spcBef>
                <a:spcPts val="0"/>
              </a:spcBef>
              <a:spcAft>
                <a:spcPts val="0"/>
              </a:spcAft>
              <a:buClr>
                <a:schemeClr val="dk1"/>
              </a:buClr>
              <a:buSzPts val="5200"/>
              <a:buFont typeface="Arial"/>
              <a:buNone/>
              <a:defRPr sz="5200">
                <a:solidFill>
                  <a:schemeClr val="dk1"/>
                </a:solidFill>
              </a:defRPr>
            </a:lvl8pPr>
            <a:lvl9pPr lvl="8" algn="ctr" eaLnBrk="1" hangingPunct="1">
              <a:spcBef>
                <a:spcPts val="0"/>
              </a:spcBef>
              <a:spcAft>
                <a:spcPts val="0"/>
              </a:spcAft>
              <a:buClr>
                <a:schemeClr val="dk1"/>
              </a:buClr>
              <a:buSzPts val="5200"/>
              <a:buFont typeface="Arial"/>
              <a:buNone/>
              <a:defRPr sz="5200">
                <a:solidFill>
                  <a:schemeClr val="dk1"/>
                </a:solidFill>
              </a:defRPr>
            </a:lvl9pPr>
          </a:lstStyle>
          <a:p>
            <a:pPr algn="l">
              <a:buSzPts val="1250"/>
              <a:buFont typeface="Proxima Nova"/>
              <a:buNone/>
            </a:pPr>
            <a:r>
              <a:rPr lang="en-US" sz="3600">
                <a:latin typeface="Proxima Nova"/>
                <a:ea typeface="Proxima Nova"/>
                <a:cs typeface="Proxima Nova"/>
                <a:sym typeface="Proxima Nova"/>
              </a:rPr>
              <a:t>CODE DEVELOPMENT TIMELINE</a:t>
            </a:r>
            <a:endParaRPr lang="en-US" sz="3600" dirty="0">
              <a:solidFill>
                <a:srgbClr val="00B0F0"/>
              </a:solidFill>
            </a:endParaRPr>
          </a:p>
        </p:txBody>
      </p:sp>
    </p:spTree>
    <p:extLst>
      <p:ext uri="{BB962C8B-B14F-4D97-AF65-F5344CB8AC3E}">
        <p14:creationId xmlns:p14="http://schemas.microsoft.com/office/powerpoint/2010/main" val="1311125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2927AA3A-5391-744D-A436-A6186482A5B1}"/>
              </a:ext>
            </a:extLst>
          </p:cNvPr>
          <p:cNvSpPr/>
          <p:nvPr/>
        </p:nvSpPr>
        <p:spPr>
          <a:xfrm>
            <a:off x="3665550"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666916-3083-944B-A10C-E0EA81399CA2}"/>
              </a:ext>
            </a:extLst>
          </p:cNvPr>
          <p:cNvSpPr/>
          <p:nvPr/>
        </p:nvSpPr>
        <p:spPr>
          <a:xfrm>
            <a:off x="4937759"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solidFill>
                <a:srgbClr val="FF0000"/>
              </a:solidFill>
            </a:endParaRPr>
          </a:p>
        </p:txBody>
      </p:sp>
      <p:sp>
        <p:nvSpPr>
          <p:cNvPr id="4" name="TextBox 3">
            <a:extLst>
              <a:ext uri="{FF2B5EF4-FFF2-40B4-BE49-F238E27FC236}">
                <a16:creationId xmlns:a16="http://schemas.microsoft.com/office/drawing/2014/main" id="{1DA5B47B-C8F0-E04D-A506-AA8AD035BACB}"/>
              </a:ext>
            </a:extLst>
          </p:cNvPr>
          <p:cNvSpPr txBox="1"/>
          <p:nvPr/>
        </p:nvSpPr>
        <p:spPr>
          <a:xfrm>
            <a:off x="3373273" y="1834789"/>
            <a:ext cx="369870" cy="923330"/>
          </a:xfrm>
          <a:prstGeom prst="rect">
            <a:avLst/>
          </a:prstGeom>
          <a:noFill/>
        </p:spPr>
        <p:txBody>
          <a:bodyPr wrap="square" rtlCol="0">
            <a:spAutoFit/>
          </a:bodyPr>
          <a:lstStyle/>
          <a:p>
            <a:r>
              <a:rPr lang="en-US" sz="5400" dirty="0">
                <a:solidFill>
                  <a:srgbClr val="00B0F0"/>
                </a:solidFill>
              </a:rPr>
              <a:t>|</a:t>
            </a:r>
          </a:p>
        </p:txBody>
      </p:sp>
      <p:sp>
        <p:nvSpPr>
          <p:cNvPr id="14" name="Google Shape;61;p14">
            <a:extLst>
              <a:ext uri="{FF2B5EF4-FFF2-40B4-BE49-F238E27FC236}">
                <a16:creationId xmlns:a16="http://schemas.microsoft.com/office/drawing/2014/main" id="{71D3B2D3-F4D9-CA4D-88E5-1E8C1B61471D}"/>
              </a:ext>
            </a:extLst>
          </p:cNvPr>
          <p:cNvSpPr txBox="1">
            <a:spLocks/>
          </p:cNvSpPr>
          <p:nvPr/>
        </p:nvSpPr>
        <p:spPr>
          <a:xfrm>
            <a:off x="395295" y="145483"/>
            <a:ext cx="7657105" cy="842734"/>
          </a:xfrm>
          <a:prstGeom prst="rect">
            <a:avLst/>
          </a:prstGeom>
          <a:noFill/>
          <a:ln>
            <a:noFill/>
          </a:ln>
        </p:spPr>
        <p:txBody>
          <a:bodyPr spcFirstLastPara="1" vert="horz" wrap="square" lIns="91425" tIns="91425" rIns="91425" bIns="91425" rtlCol="0" anchor="b" anchorCtr="0">
            <a:noAutofit/>
          </a:bodyPr>
          <a:lstStyle>
            <a:lvl1pPr marR="0" lvl="0" algn="ctr" defTabSz="342900" rtl="0" eaLnBrk="1" latinLnBrk="0" hangingPunct="1">
              <a:lnSpc>
                <a:spcPct val="100000"/>
              </a:lnSpc>
              <a:spcBef>
                <a:spcPts val="0"/>
              </a:spcBef>
              <a:spcAft>
                <a:spcPts val="0"/>
              </a:spcAft>
              <a:buClr>
                <a:schemeClr val="dk1"/>
              </a:buClr>
              <a:buSzPts val="5200"/>
              <a:buFont typeface="Arial"/>
              <a:buNone/>
              <a:defRPr sz="5200" b="0" i="0" u="none" strike="noStrike" kern="1200" cap="none" spc="225">
                <a:solidFill>
                  <a:schemeClr val="dk1"/>
                </a:solidFill>
                <a:latin typeface="Arial"/>
                <a:ea typeface="Arial"/>
                <a:cs typeface="Arial"/>
                <a:sym typeface="Arial"/>
              </a:defRPr>
            </a:lvl1pPr>
            <a:lvl2pPr lvl="1" algn="ctr" eaLnBrk="1" hangingPunct="1">
              <a:spcBef>
                <a:spcPts val="0"/>
              </a:spcBef>
              <a:spcAft>
                <a:spcPts val="0"/>
              </a:spcAft>
              <a:buClr>
                <a:schemeClr val="dk1"/>
              </a:buClr>
              <a:buSzPts val="5200"/>
              <a:buFont typeface="Arial"/>
              <a:buNone/>
              <a:defRPr sz="5200">
                <a:solidFill>
                  <a:schemeClr val="dk1"/>
                </a:solidFill>
              </a:defRPr>
            </a:lvl2pPr>
            <a:lvl3pPr lvl="2" algn="ctr" eaLnBrk="1" hangingPunct="1">
              <a:spcBef>
                <a:spcPts val="0"/>
              </a:spcBef>
              <a:spcAft>
                <a:spcPts val="0"/>
              </a:spcAft>
              <a:buClr>
                <a:schemeClr val="dk1"/>
              </a:buClr>
              <a:buSzPts val="5200"/>
              <a:buFont typeface="Arial"/>
              <a:buNone/>
              <a:defRPr sz="5200">
                <a:solidFill>
                  <a:schemeClr val="dk1"/>
                </a:solidFill>
              </a:defRPr>
            </a:lvl3pPr>
            <a:lvl4pPr lvl="3" algn="ctr" eaLnBrk="1" hangingPunct="1">
              <a:spcBef>
                <a:spcPts val="0"/>
              </a:spcBef>
              <a:spcAft>
                <a:spcPts val="0"/>
              </a:spcAft>
              <a:buClr>
                <a:schemeClr val="dk1"/>
              </a:buClr>
              <a:buSzPts val="5200"/>
              <a:buFont typeface="Arial"/>
              <a:buNone/>
              <a:defRPr sz="5200">
                <a:solidFill>
                  <a:schemeClr val="dk1"/>
                </a:solidFill>
              </a:defRPr>
            </a:lvl4pPr>
            <a:lvl5pPr lvl="4" algn="ctr" eaLnBrk="1" hangingPunct="1">
              <a:spcBef>
                <a:spcPts val="0"/>
              </a:spcBef>
              <a:spcAft>
                <a:spcPts val="0"/>
              </a:spcAft>
              <a:buClr>
                <a:schemeClr val="dk1"/>
              </a:buClr>
              <a:buSzPts val="5200"/>
              <a:buFont typeface="Arial"/>
              <a:buNone/>
              <a:defRPr sz="5200">
                <a:solidFill>
                  <a:schemeClr val="dk1"/>
                </a:solidFill>
              </a:defRPr>
            </a:lvl5pPr>
            <a:lvl6pPr lvl="5" algn="ctr" eaLnBrk="1" hangingPunct="1">
              <a:spcBef>
                <a:spcPts val="0"/>
              </a:spcBef>
              <a:spcAft>
                <a:spcPts val="0"/>
              </a:spcAft>
              <a:buClr>
                <a:schemeClr val="dk1"/>
              </a:buClr>
              <a:buSzPts val="5200"/>
              <a:buFont typeface="Arial"/>
              <a:buNone/>
              <a:defRPr sz="5200">
                <a:solidFill>
                  <a:schemeClr val="dk1"/>
                </a:solidFill>
              </a:defRPr>
            </a:lvl6pPr>
            <a:lvl7pPr lvl="6" algn="ctr" eaLnBrk="1" hangingPunct="1">
              <a:spcBef>
                <a:spcPts val="0"/>
              </a:spcBef>
              <a:spcAft>
                <a:spcPts val="0"/>
              </a:spcAft>
              <a:buClr>
                <a:schemeClr val="dk1"/>
              </a:buClr>
              <a:buSzPts val="5200"/>
              <a:buFont typeface="Arial"/>
              <a:buNone/>
              <a:defRPr sz="5200">
                <a:solidFill>
                  <a:schemeClr val="dk1"/>
                </a:solidFill>
              </a:defRPr>
            </a:lvl7pPr>
            <a:lvl8pPr lvl="7" algn="ctr" eaLnBrk="1" hangingPunct="1">
              <a:spcBef>
                <a:spcPts val="0"/>
              </a:spcBef>
              <a:spcAft>
                <a:spcPts val="0"/>
              </a:spcAft>
              <a:buClr>
                <a:schemeClr val="dk1"/>
              </a:buClr>
              <a:buSzPts val="5200"/>
              <a:buFont typeface="Arial"/>
              <a:buNone/>
              <a:defRPr sz="5200">
                <a:solidFill>
                  <a:schemeClr val="dk1"/>
                </a:solidFill>
              </a:defRPr>
            </a:lvl8pPr>
            <a:lvl9pPr lvl="8" algn="ctr" eaLnBrk="1" hangingPunct="1">
              <a:spcBef>
                <a:spcPts val="0"/>
              </a:spcBef>
              <a:spcAft>
                <a:spcPts val="0"/>
              </a:spcAft>
              <a:buClr>
                <a:schemeClr val="dk1"/>
              </a:buClr>
              <a:buSzPts val="5200"/>
              <a:buFont typeface="Arial"/>
              <a:buNone/>
              <a:defRPr sz="5200">
                <a:solidFill>
                  <a:schemeClr val="dk1"/>
                </a:solidFill>
              </a:defRPr>
            </a:lvl9pPr>
          </a:lstStyle>
          <a:p>
            <a:pPr algn="l">
              <a:buSzPts val="1250"/>
              <a:buFont typeface="Proxima Nova"/>
              <a:buNone/>
            </a:pPr>
            <a:r>
              <a:rPr lang="en-US" sz="3600">
                <a:latin typeface="Proxima Nova"/>
                <a:ea typeface="Proxima Nova"/>
                <a:cs typeface="Proxima Nova"/>
                <a:sym typeface="Proxima Nova"/>
              </a:rPr>
              <a:t>CODE DEVELOPMENT TIMELINE</a:t>
            </a:r>
            <a:endParaRPr lang="en-US" sz="3600" dirty="0">
              <a:solidFill>
                <a:srgbClr val="00B0F0"/>
              </a:solidFill>
            </a:endParaRPr>
          </a:p>
        </p:txBody>
      </p:sp>
    </p:spTree>
    <p:extLst>
      <p:ext uri="{BB962C8B-B14F-4D97-AF65-F5344CB8AC3E}">
        <p14:creationId xmlns:p14="http://schemas.microsoft.com/office/powerpoint/2010/main" val="909863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2927AA3A-5391-744D-A436-A6186482A5B1}"/>
              </a:ext>
            </a:extLst>
          </p:cNvPr>
          <p:cNvSpPr/>
          <p:nvPr/>
        </p:nvSpPr>
        <p:spPr>
          <a:xfrm>
            <a:off x="3665550"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666916-3083-944B-A10C-E0EA81399CA2}"/>
              </a:ext>
            </a:extLst>
          </p:cNvPr>
          <p:cNvSpPr/>
          <p:nvPr/>
        </p:nvSpPr>
        <p:spPr>
          <a:xfrm>
            <a:off x="4937759"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solidFill>
                <a:srgbClr val="FF0000"/>
              </a:solidFill>
            </a:endParaRPr>
          </a:p>
        </p:txBody>
      </p:sp>
      <p:sp>
        <p:nvSpPr>
          <p:cNvPr id="4" name="TextBox 3">
            <a:extLst>
              <a:ext uri="{FF2B5EF4-FFF2-40B4-BE49-F238E27FC236}">
                <a16:creationId xmlns:a16="http://schemas.microsoft.com/office/drawing/2014/main" id="{1DA5B47B-C8F0-E04D-A506-AA8AD035BACB}"/>
              </a:ext>
            </a:extLst>
          </p:cNvPr>
          <p:cNvSpPr txBox="1"/>
          <p:nvPr/>
        </p:nvSpPr>
        <p:spPr>
          <a:xfrm>
            <a:off x="3373273" y="1834789"/>
            <a:ext cx="369870" cy="923330"/>
          </a:xfrm>
          <a:prstGeom prst="rect">
            <a:avLst/>
          </a:prstGeom>
          <a:noFill/>
        </p:spPr>
        <p:txBody>
          <a:bodyPr wrap="square" rtlCol="0">
            <a:spAutoFit/>
          </a:bodyPr>
          <a:lstStyle/>
          <a:p>
            <a:r>
              <a:rPr lang="en-US" sz="5400" dirty="0">
                <a:solidFill>
                  <a:srgbClr val="00B0F0"/>
                </a:solidFill>
              </a:rPr>
              <a:t>|</a:t>
            </a:r>
          </a:p>
        </p:txBody>
      </p:sp>
      <p:sp>
        <p:nvSpPr>
          <p:cNvPr id="10" name="Oval 9">
            <a:extLst>
              <a:ext uri="{FF2B5EF4-FFF2-40B4-BE49-F238E27FC236}">
                <a16:creationId xmlns:a16="http://schemas.microsoft.com/office/drawing/2014/main" id="{EDE34BDD-DB48-D54B-93CF-E9C6047D8302}"/>
              </a:ext>
            </a:extLst>
          </p:cNvPr>
          <p:cNvSpPr/>
          <p:nvPr/>
        </p:nvSpPr>
        <p:spPr>
          <a:xfrm>
            <a:off x="4937759" y="2035533"/>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solidFill>
                <a:srgbClr val="FF0000"/>
              </a:solidFill>
            </a:endParaRPr>
          </a:p>
        </p:txBody>
      </p:sp>
      <p:sp>
        <p:nvSpPr>
          <p:cNvPr id="14" name="TextBox 13">
            <a:extLst>
              <a:ext uri="{FF2B5EF4-FFF2-40B4-BE49-F238E27FC236}">
                <a16:creationId xmlns:a16="http://schemas.microsoft.com/office/drawing/2014/main" id="{579A0010-2FF2-D949-A848-BC1346409EB6}"/>
              </a:ext>
            </a:extLst>
          </p:cNvPr>
          <p:cNvSpPr txBox="1"/>
          <p:nvPr/>
        </p:nvSpPr>
        <p:spPr>
          <a:xfrm>
            <a:off x="3749351" y="2928041"/>
            <a:ext cx="3760342" cy="646331"/>
          </a:xfrm>
          <a:prstGeom prst="rect">
            <a:avLst/>
          </a:prstGeom>
          <a:noFill/>
        </p:spPr>
        <p:txBody>
          <a:bodyPr wrap="square" rtlCol="0">
            <a:spAutoFit/>
          </a:bodyPr>
          <a:lstStyle/>
          <a:p>
            <a:r>
              <a:rPr lang="en-US" sz="3600" dirty="0">
                <a:solidFill>
                  <a:srgbClr val="FF0000"/>
                </a:solidFill>
              </a:rPr>
              <a:t>OOPS. REVERT.</a:t>
            </a:r>
          </a:p>
        </p:txBody>
      </p:sp>
      <p:pic>
        <p:nvPicPr>
          <p:cNvPr id="15" name="Picture 14">
            <a:extLst>
              <a:ext uri="{FF2B5EF4-FFF2-40B4-BE49-F238E27FC236}">
                <a16:creationId xmlns:a16="http://schemas.microsoft.com/office/drawing/2014/main" id="{79A18C9B-3079-B546-AF8F-0B457E2934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10885" y="1701213"/>
            <a:ext cx="745510" cy="918741"/>
          </a:xfrm>
          <a:prstGeom prst="rect">
            <a:avLst/>
          </a:prstGeom>
        </p:spPr>
      </p:pic>
      <p:sp>
        <p:nvSpPr>
          <p:cNvPr id="16" name="Google Shape;61;p14">
            <a:extLst>
              <a:ext uri="{FF2B5EF4-FFF2-40B4-BE49-F238E27FC236}">
                <a16:creationId xmlns:a16="http://schemas.microsoft.com/office/drawing/2014/main" id="{96FFAA9C-73F2-3345-AE9D-580E4A79153E}"/>
              </a:ext>
            </a:extLst>
          </p:cNvPr>
          <p:cNvSpPr txBox="1">
            <a:spLocks/>
          </p:cNvSpPr>
          <p:nvPr/>
        </p:nvSpPr>
        <p:spPr>
          <a:xfrm>
            <a:off x="395295" y="145483"/>
            <a:ext cx="7657105" cy="842734"/>
          </a:xfrm>
          <a:prstGeom prst="rect">
            <a:avLst/>
          </a:prstGeom>
          <a:noFill/>
          <a:ln>
            <a:noFill/>
          </a:ln>
        </p:spPr>
        <p:txBody>
          <a:bodyPr spcFirstLastPara="1" vert="horz" wrap="square" lIns="91425" tIns="91425" rIns="91425" bIns="91425" rtlCol="0" anchor="b" anchorCtr="0">
            <a:noAutofit/>
          </a:bodyPr>
          <a:lstStyle>
            <a:lvl1pPr marR="0" lvl="0" algn="ctr" defTabSz="342900" rtl="0" eaLnBrk="1" latinLnBrk="0" hangingPunct="1">
              <a:lnSpc>
                <a:spcPct val="100000"/>
              </a:lnSpc>
              <a:spcBef>
                <a:spcPts val="0"/>
              </a:spcBef>
              <a:spcAft>
                <a:spcPts val="0"/>
              </a:spcAft>
              <a:buClr>
                <a:schemeClr val="dk1"/>
              </a:buClr>
              <a:buSzPts val="5200"/>
              <a:buFont typeface="Arial"/>
              <a:buNone/>
              <a:defRPr sz="5200" b="0" i="0" u="none" strike="noStrike" kern="1200" cap="none" spc="225">
                <a:solidFill>
                  <a:schemeClr val="dk1"/>
                </a:solidFill>
                <a:latin typeface="Arial"/>
                <a:ea typeface="Arial"/>
                <a:cs typeface="Arial"/>
                <a:sym typeface="Arial"/>
              </a:defRPr>
            </a:lvl1pPr>
            <a:lvl2pPr lvl="1" algn="ctr" eaLnBrk="1" hangingPunct="1">
              <a:spcBef>
                <a:spcPts val="0"/>
              </a:spcBef>
              <a:spcAft>
                <a:spcPts val="0"/>
              </a:spcAft>
              <a:buClr>
                <a:schemeClr val="dk1"/>
              </a:buClr>
              <a:buSzPts val="5200"/>
              <a:buFont typeface="Arial"/>
              <a:buNone/>
              <a:defRPr sz="5200">
                <a:solidFill>
                  <a:schemeClr val="dk1"/>
                </a:solidFill>
              </a:defRPr>
            </a:lvl2pPr>
            <a:lvl3pPr lvl="2" algn="ctr" eaLnBrk="1" hangingPunct="1">
              <a:spcBef>
                <a:spcPts val="0"/>
              </a:spcBef>
              <a:spcAft>
                <a:spcPts val="0"/>
              </a:spcAft>
              <a:buClr>
                <a:schemeClr val="dk1"/>
              </a:buClr>
              <a:buSzPts val="5200"/>
              <a:buFont typeface="Arial"/>
              <a:buNone/>
              <a:defRPr sz="5200">
                <a:solidFill>
                  <a:schemeClr val="dk1"/>
                </a:solidFill>
              </a:defRPr>
            </a:lvl3pPr>
            <a:lvl4pPr lvl="3" algn="ctr" eaLnBrk="1" hangingPunct="1">
              <a:spcBef>
                <a:spcPts val="0"/>
              </a:spcBef>
              <a:spcAft>
                <a:spcPts val="0"/>
              </a:spcAft>
              <a:buClr>
                <a:schemeClr val="dk1"/>
              </a:buClr>
              <a:buSzPts val="5200"/>
              <a:buFont typeface="Arial"/>
              <a:buNone/>
              <a:defRPr sz="5200">
                <a:solidFill>
                  <a:schemeClr val="dk1"/>
                </a:solidFill>
              </a:defRPr>
            </a:lvl4pPr>
            <a:lvl5pPr lvl="4" algn="ctr" eaLnBrk="1" hangingPunct="1">
              <a:spcBef>
                <a:spcPts val="0"/>
              </a:spcBef>
              <a:spcAft>
                <a:spcPts val="0"/>
              </a:spcAft>
              <a:buClr>
                <a:schemeClr val="dk1"/>
              </a:buClr>
              <a:buSzPts val="5200"/>
              <a:buFont typeface="Arial"/>
              <a:buNone/>
              <a:defRPr sz="5200">
                <a:solidFill>
                  <a:schemeClr val="dk1"/>
                </a:solidFill>
              </a:defRPr>
            </a:lvl5pPr>
            <a:lvl6pPr lvl="5" algn="ctr" eaLnBrk="1" hangingPunct="1">
              <a:spcBef>
                <a:spcPts val="0"/>
              </a:spcBef>
              <a:spcAft>
                <a:spcPts val="0"/>
              </a:spcAft>
              <a:buClr>
                <a:schemeClr val="dk1"/>
              </a:buClr>
              <a:buSzPts val="5200"/>
              <a:buFont typeface="Arial"/>
              <a:buNone/>
              <a:defRPr sz="5200">
                <a:solidFill>
                  <a:schemeClr val="dk1"/>
                </a:solidFill>
              </a:defRPr>
            </a:lvl6pPr>
            <a:lvl7pPr lvl="6" algn="ctr" eaLnBrk="1" hangingPunct="1">
              <a:spcBef>
                <a:spcPts val="0"/>
              </a:spcBef>
              <a:spcAft>
                <a:spcPts val="0"/>
              </a:spcAft>
              <a:buClr>
                <a:schemeClr val="dk1"/>
              </a:buClr>
              <a:buSzPts val="5200"/>
              <a:buFont typeface="Arial"/>
              <a:buNone/>
              <a:defRPr sz="5200">
                <a:solidFill>
                  <a:schemeClr val="dk1"/>
                </a:solidFill>
              </a:defRPr>
            </a:lvl7pPr>
            <a:lvl8pPr lvl="7" algn="ctr" eaLnBrk="1" hangingPunct="1">
              <a:spcBef>
                <a:spcPts val="0"/>
              </a:spcBef>
              <a:spcAft>
                <a:spcPts val="0"/>
              </a:spcAft>
              <a:buClr>
                <a:schemeClr val="dk1"/>
              </a:buClr>
              <a:buSzPts val="5200"/>
              <a:buFont typeface="Arial"/>
              <a:buNone/>
              <a:defRPr sz="5200">
                <a:solidFill>
                  <a:schemeClr val="dk1"/>
                </a:solidFill>
              </a:defRPr>
            </a:lvl8pPr>
            <a:lvl9pPr lvl="8" algn="ctr" eaLnBrk="1" hangingPunct="1">
              <a:spcBef>
                <a:spcPts val="0"/>
              </a:spcBef>
              <a:spcAft>
                <a:spcPts val="0"/>
              </a:spcAft>
              <a:buClr>
                <a:schemeClr val="dk1"/>
              </a:buClr>
              <a:buSzPts val="5200"/>
              <a:buFont typeface="Arial"/>
              <a:buNone/>
              <a:defRPr sz="5200">
                <a:solidFill>
                  <a:schemeClr val="dk1"/>
                </a:solidFill>
              </a:defRPr>
            </a:lvl9pPr>
          </a:lstStyle>
          <a:p>
            <a:pPr algn="l">
              <a:buSzPts val="1250"/>
              <a:buFont typeface="Proxima Nova"/>
              <a:buNone/>
            </a:pPr>
            <a:r>
              <a:rPr lang="en-US" sz="3600">
                <a:latin typeface="Proxima Nova"/>
                <a:ea typeface="Proxima Nova"/>
                <a:cs typeface="Proxima Nova"/>
                <a:sym typeface="Proxima Nova"/>
              </a:rPr>
              <a:t>CODE DEVELOPMENT TIMELINE</a:t>
            </a:r>
            <a:endParaRPr lang="en-US" sz="3600" dirty="0">
              <a:solidFill>
                <a:srgbClr val="00B0F0"/>
              </a:solidFill>
            </a:endParaRPr>
          </a:p>
        </p:txBody>
      </p:sp>
    </p:spTree>
    <p:extLst>
      <p:ext uri="{BB962C8B-B14F-4D97-AF65-F5344CB8AC3E}">
        <p14:creationId xmlns:p14="http://schemas.microsoft.com/office/powerpoint/2010/main" val="2742666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2927AA3A-5391-744D-A436-A6186482A5B1}"/>
              </a:ext>
            </a:extLst>
          </p:cNvPr>
          <p:cNvSpPr/>
          <p:nvPr/>
        </p:nvSpPr>
        <p:spPr>
          <a:xfrm>
            <a:off x="3665550"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666916-3083-944B-A10C-E0EA81399CA2}"/>
              </a:ext>
            </a:extLst>
          </p:cNvPr>
          <p:cNvSpPr/>
          <p:nvPr/>
        </p:nvSpPr>
        <p:spPr>
          <a:xfrm>
            <a:off x="4937759"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solidFill>
                <a:srgbClr val="FF0000"/>
              </a:solidFill>
            </a:endParaRPr>
          </a:p>
        </p:txBody>
      </p:sp>
      <p:sp>
        <p:nvSpPr>
          <p:cNvPr id="4" name="TextBox 3">
            <a:extLst>
              <a:ext uri="{FF2B5EF4-FFF2-40B4-BE49-F238E27FC236}">
                <a16:creationId xmlns:a16="http://schemas.microsoft.com/office/drawing/2014/main" id="{1DA5B47B-C8F0-E04D-A506-AA8AD035BACB}"/>
              </a:ext>
            </a:extLst>
          </p:cNvPr>
          <p:cNvSpPr txBox="1"/>
          <p:nvPr/>
        </p:nvSpPr>
        <p:spPr>
          <a:xfrm>
            <a:off x="3373273" y="1834789"/>
            <a:ext cx="369870" cy="923330"/>
          </a:xfrm>
          <a:prstGeom prst="rect">
            <a:avLst/>
          </a:prstGeom>
          <a:noFill/>
        </p:spPr>
        <p:txBody>
          <a:bodyPr wrap="square" rtlCol="0">
            <a:spAutoFit/>
          </a:bodyPr>
          <a:lstStyle/>
          <a:p>
            <a:r>
              <a:rPr lang="en-US" sz="5400" dirty="0">
                <a:solidFill>
                  <a:srgbClr val="00B0F0"/>
                </a:solidFill>
              </a:rPr>
              <a:t>|</a:t>
            </a:r>
          </a:p>
        </p:txBody>
      </p:sp>
      <p:sp>
        <p:nvSpPr>
          <p:cNvPr id="10" name="Oval 9">
            <a:extLst>
              <a:ext uri="{FF2B5EF4-FFF2-40B4-BE49-F238E27FC236}">
                <a16:creationId xmlns:a16="http://schemas.microsoft.com/office/drawing/2014/main" id="{EDE34BDD-DB48-D54B-93CF-E9C6047D8302}"/>
              </a:ext>
            </a:extLst>
          </p:cNvPr>
          <p:cNvSpPr/>
          <p:nvPr/>
        </p:nvSpPr>
        <p:spPr>
          <a:xfrm>
            <a:off x="4937759" y="2035533"/>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solidFill>
                  <a:srgbClr val="FF0000"/>
                </a:solidFill>
              </a:rPr>
              <a:t>X</a:t>
            </a:r>
          </a:p>
        </p:txBody>
      </p:sp>
      <p:sp>
        <p:nvSpPr>
          <p:cNvPr id="15" name="Curved Up Arrow 14">
            <a:extLst>
              <a:ext uri="{FF2B5EF4-FFF2-40B4-BE49-F238E27FC236}">
                <a16:creationId xmlns:a16="http://schemas.microsoft.com/office/drawing/2014/main" id="{58D335E2-4809-C64F-8762-54A4B20A1909}"/>
              </a:ext>
            </a:extLst>
          </p:cNvPr>
          <p:cNvSpPr/>
          <p:nvPr/>
        </p:nvSpPr>
        <p:spPr>
          <a:xfrm flipH="1">
            <a:off x="3383277" y="2885920"/>
            <a:ext cx="1554482" cy="914400"/>
          </a:xfrm>
          <a:prstGeom prst="curved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Google Shape;61;p14">
            <a:extLst>
              <a:ext uri="{FF2B5EF4-FFF2-40B4-BE49-F238E27FC236}">
                <a16:creationId xmlns:a16="http://schemas.microsoft.com/office/drawing/2014/main" id="{141DC2F2-1DC4-D94B-936C-422569789DEB}"/>
              </a:ext>
            </a:extLst>
          </p:cNvPr>
          <p:cNvSpPr txBox="1">
            <a:spLocks/>
          </p:cNvSpPr>
          <p:nvPr/>
        </p:nvSpPr>
        <p:spPr>
          <a:xfrm>
            <a:off x="395295" y="145483"/>
            <a:ext cx="7657105" cy="842734"/>
          </a:xfrm>
          <a:prstGeom prst="rect">
            <a:avLst/>
          </a:prstGeom>
          <a:noFill/>
          <a:ln>
            <a:noFill/>
          </a:ln>
        </p:spPr>
        <p:txBody>
          <a:bodyPr spcFirstLastPara="1" vert="horz" wrap="square" lIns="91425" tIns="91425" rIns="91425" bIns="91425" rtlCol="0" anchor="b" anchorCtr="0">
            <a:noAutofit/>
          </a:bodyPr>
          <a:lstStyle>
            <a:lvl1pPr marR="0" lvl="0" algn="ctr" defTabSz="342900" rtl="0" eaLnBrk="1" latinLnBrk="0" hangingPunct="1">
              <a:lnSpc>
                <a:spcPct val="100000"/>
              </a:lnSpc>
              <a:spcBef>
                <a:spcPts val="0"/>
              </a:spcBef>
              <a:spcAft>
                <a:spcPts val="0"/>
              </a:spcAft>
              <a:buClr>
                <a:schemeClr val="dk1"/>
              </a:buClr>
              <a:buSzPts val="5200"/>
              <a:buFont typeface="Arial"/>
              <a:buNone/>
              <a:defRPr sz="5200" b="0" i="0" u="none" strike="noStrike" kern="1200" cap="none" spc="225">
                <a:solidFill>
                  <a:schemeClr val="dk1"/>
                </a:solidFill>
                <a:latin typeface="Arial"/>
                <a:ea typeface="Arial"/>
                <a:cs typeface="Arial"/>
                <a:sym typeface="Arial"/>
              </a:defRPr>
            </a:lvl1pPr>
            <a:lvl2pPr lvl="1" algn="ctr" eaLnBrk="1" hangingPunct="1">
              <a:spcBef>
                <a:spcPts val="0"/>
              </a:spcBef>
              <a:spcAft>
                <a:spcPts val="0"/>
              </a:spcAft>
              <a:buClr>
                <a:schemeClr val="dk1"/>
              </a:buClr>
              <a:buSzPts val="5200"/>
              <a:buFont typeface="Arial"/>
              <a:buNone/>
              <a:defRPr sz="5200">
                <a:solidFill>
                  <a:schemeClr val="dk1"/>
                </a:solidFill>
              </a:defRPr>
            </a:lvl2pPr>
            <a:lvl3pPr lvl="2" algn="ctr" eaLnBrk="1" hangingPunct="1">
              <a:spcBef>
                <a:spcPts val="0"/>
              </a:spcBef>
              <a:spcAft>
                <a:spcPts val="0"/>
              </a:spcAft>
              <a:buClr>
                <a:schemeClr val="dk1"/>
              </a:buClr>
              <a:buSzPts val="5200"/>
              <a:buFont typeface="Arial"/>
              <a:buNone/>
              <a:defRPr sz="5200">
                <a:solidFill>
                  <a:schemeClr val="dk1"/>
                </a:solidFill>
              </a:defRPr>
            </a:lvl3pPr>
            <a:lvl4pPr lvl="3" algn="ctr" eaLnBrk="1" hangingPunct="1">
              <a:spcBef>
                <a:spcPts val="0"/>
              </a:spcBef>
              <a:spcAft>
                <a:spcPts val="0"/>
              </a:spcAft>
              <a:buClr>
                <a:schemeClr val="dk1"/>
              </a:buClr>
              <a:buSzPts val="5200"/>
              <a:buFont typeface="Arial"/>
              <a:buNone/>
              <a:defRPr sz="5200">
                <a:solidFill>
                  <a:schemeClr val="dk1"/>
                </a:solidFill>
              </a:defRPr>
            </a:lvl4pPr>
            <a:lvl5pPr lvl="4" algn="ctr" eaLnBrk="1" hangingPunct="1">
              <a:spcBef>
                <a:spcPts val="0"/>
              </a:spcBef>
              <a:spcAft>
                <a:spcPts val="0"/>
              </a:spcAft>
              <a:buClr>
                <a:schemeClr val="dk1"/>
              </a:buClr>
              <a:buSzPts val="5200"/>
              <a:buFont typeface="Arial"/>
              <a:buNone/>
              <a:defRPr sz="5200">
                <a:solidFill>
                  <a:schemeClr val="dk1"/>
                </a:solidFill>
              </a:defRPr>
            </a:lvl5pPr>
            <a:lvl6pPr lvl="5" algn="ctr" eaLnBrk="1" hangingPunct="1">
              <a:spcBef>
                <a:spcPts val="0"/>
              </a:spcBef>
              <a:spcAft>
                <a:spcPts val="0"/>
              </a:spcAft>
              <a:buClr>
                <a:schemeClr val="dk1"/>
              </a:buClr>
              <a:buSzPts val="5200"/>
              <a:buFont typeface="Arial"/>
              <a:buNone/>
              <a:defRPr sz="5200">
                <a:solidFill>
                  <a:schemeClr val="dk1"/>
                </a:solidFill>
              </a:defRPr>
            </a:lvl6pPr>
            <a:lvl7pPr lvl="6" algn="ctr" eaLnBrk="1" hangingPunct="1">
              <a:spcBef>
                <a:spcPts val="0"/>
              </a:spcBef>
              <a:spcAft>
                <a:spcPts val="0"/>
              </a:spcAft>
              <a:buClr>
                <a:schemeClr val="dk1"/>
              </a:buClr>
              <a:buSzPts val="5200"/>
              <a:buFont typeface="Arial"/>
              <a:buNone/>
              <a:defRPr sz="5200">
                <a:solidFill>
                  <a:schemeClr val="dk1"/>
                </a:solidFill>
              </a:defRPr>
            </a:lvl7pPr>
            <a:lvl8pPr lvl="7" algn="ctr" eaLnBrk="1" hangingPunct="1">
              <a:spcBef>
                <a:spcPts val="0"/>
              </a:spcBef>
              <a:spcAft>
                <a:spcPts val="0"/>
              </a:spcAft>
              <a:buClr>
                <a:schemeClr val="dk1"/>
              </a:buClr>
              <a:buSzPts val="5200"/>
              <a:buFont typeface="Arial"/>
              <a:buNone/>
              <a:defRPr sz="5200">
                <a:solidFill>
                  <a:schemeClr val="dk1"/>
                </a:solidFill>
              </a:defRPr>
            </a:lvl8pPr>
            <a:lvl9pPr lvl="8" algn="ctr" eaLnBrk="1" hangingPunct="1">
              <a:spcBef>
                <a:spcPts val="0"/>
              </a:spcBef>
              <a:spcAft>
                <a:spcPts val="0"/>
              </a:spcAft>
              <a:buClr>
                <a:schemeClr val="dk1"/>
              </a:buClr>
              <a:buSzPts val="5200"/>
              <a:buFont typeface="Arial"/>
              <a:buNone/>
              <a:defRPr sz="5200">
                <a:solidFill>
                  <a:schemeClr val="dk1"/>
                </a:solidFill>
              </a:defRPr>
            </a:lvl9pPr>
          </a:lstStyle>
          <a:p>
            <a:pPr algn="l">
              <a:buSzPts val="1250"/>
              <a:buFont typeface="Proxima Nova"/>
              <a:buNone/>
            </a:pPr>
            <a:r>
              <a:rPr lang="en-US" sz="3600">
                <a:latin typeface="Proxima Nova"/>
                <a:ea typeface="Proxima Nova"/>
                <a:cs typeface="Proxima Nova"/>
                <a:sym typeface="Proxima Nova"/>
              </a:rPr>
              <a:t>CODE DEVELOPMENT TIMELINE</a:t>
            </a:r>
            <a:endParaRPr lang="en-US" sz="3600" dirty="0">
              <a:solidFill>
                <a:srgbClr val="00B0F0"/>
              </a:solidFill>
            </a:endParaRPr>
          </a:p>
        </p:txBody>
      </p:sp>
    </p:spTree>
    <p:extLst>
      <p:ext uri="{BB962C8B-B14F-4D97-AF65-F5344CB8AC3E}">
        <p14:creationId xmlns:p14="http://schemas.microsoft.com/office/powerpoint/2010/main" val="2060257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DA5B47B-C8F0-E04D-A506-AA8AD035BACB}"/>
              </a:ext>
            </a:extLst>
          </p:cNvPr>
          <p:cNvSpPr txBox="1"/>
          <p:nvPr/>
        </p:nvSpPr>
        <p:spPr>
          <a:xfrm>
            <a:off x="3373273" y="1834789"/>
            <a:ext cx="369870" cy="923330"/>
          </a:xfrm>
          <a:prstGeom prst="rect">
            <a:avLst/>
          </a:prstGeom>
          <a:noFill/>
        </p:spPr>
        <p:txBody>
          <a:bodyPr wrap="square" rtlCol="0">
            <a:spAutoFit/>
          </a:bodyPr>
          <a:lstStyle/>
          <a:p>
            <a:r>
              <a:rPr lang="en-US" sz="5400" dirty="0">
                <a:solidFill>
                  <a:srgbClr val="00B0F0"/>
                </a:solidFill>
              </a:rPr>
              <a:t>|</a:t>
            </a:r>
          </a:p>
        </p:txBody>
      </p:sp>
      <p:sp>
        <p:nvSpPr>
          <p:cNvPr id="9" name="Google Shape;61;p14">
            <a:extLst>
              <a:ext uri="{FF2B5EF4-FFF2-40B4-BE49-F238E27FC236}">
                <a16:creationId xmlns:a16="http://schemas.microsoft.com/office/drawing/2014/main" id="{A2D9AED5-C093-3349-9FC9-1C454C3A41D1}"/>
              </a:ext>
            </a:extLst>
          </p:cNvPr>
          <p:cNvSpPr txBox="1">
            <a:spLocks/>
          </p:cNvSpPr>
          <p:nvPr/>
        </p:nvSpPr>
        <p:spPr>
          <a:xfrm>
            <a:off x="395295" y="145483"/>
            <a:ext cx="7657105" cy="842734"/>
          </a:xfrm>
          <a:prstGeom prst="rect">
            <a:avLst/>
          </a:prstGeom>
          <a:noFill/>
          <a:ln>
            <a:noFill/>
          </a:ln>
        </p:spPr>
        <p:txBody>
          <a:bodyPr spcFirstLastPara="1" vert="horz" wrap="square" lIns="91425" tIns="91425" rIns="91425" bIns="91425" rtlCol="0" anchor="b" anchorCtr="0">
            <a:noAutofit/>
          </a:bodyPr>
          <a:lstStyle>
            <a:lvl1pPr marR="0" lvl="0" algn="ctr" defTabSz="342900" rtl="0" eaLnBrk="1" latinLnBrk="0" hangingPunct="1">
              <a:lnSpc>
                <a:spcPct val="100000"/>
              </a:lnSpc>
              <a:spcBef>
                <a:spcPts val="0"/>
              </a:spcBef>
              <a:spcAft>
                <a:spcPts val="0"/>
              </a:spcAft>
              <a:buClr>
                <a:schemeClr val="dk1"/>
              </a:buClr>
              <a:buSzPts val="5200"/>
              <a:buFont typeface="Arial"/>
              <a:buNone/>
              <a:defRPr sz="5200" b="0" i="0" u="none" strike="noStrike" kern="1200" cap="none" spc="225">
                <a:solidFill>
                  <a:schemeClr val="dk1"/>
                </a:solidFill>
                <a:latin typeface="Arial"/>
                <a:ea typeface="Arial"/>
                <a:cs typeface="Arial"/>
                <a:sym typeface="Arial"/>
              </a:defRPr>
            </a:lvl1pPr>
            <a:lvl2pPr lvl="1" algn="ctr" eaLnBrk="1" hangingPunct="1">
              <a:spcBef>
                <a:spcPts val="0"/>
              </a:spcBef>
              <a:spcAft>
                <a:spcPts val="0"/>
              </a:spcAft>
              <a:buClr>
                <a:schemeClr val="dk1"/>
              </a:buClr>
              <a:buSzPts val="5200"/>
              <a:buFont typeface="Arial"/>
              <a:buNone/>
              <a:defRPr sz="5200">
                <a:solidFill>
                  <a:schemeClr val="dk1"/>
                </a:solidFill>
              </a:defRPr>
            </a:lvl2pPr>
            <a:lvl3pPr lvl="2" algn="ctr" eaLnBrk="1" hangingPunct="1">
              <a:spcBef>
                <a:spcPts val="0"/>
              </a:spcBef>
              <a:spcAft>
                <a:spcPts val="0"/>
              </a:spcAft>
              <a:buClr>
                <a:schemeClr val="dk1"/>
              </a:buClr>
              <a:buSzPts val="5200"/>
              <a:buFont typeface="Arial"/>
              <a:buNone/>
              <a:defRPr sz="5200">
                <a:solidFill>
                  <a:schemeClr val="dk1"/>
                </a:solidFill>
              </a:defRPr>
            </a:lvl3pPr>
            <a:lvl4pPr lvl="3" algn="ctr" eaLnBrk="1" hangingPunct="1">
              <a:spcBef>
                <a:spcPts val="0"/>
              </a:spcBef>
              <a:spcAft>
                <a:spcPts val="0"/>
              </a:spcAft>
              <a:buClr>
                <a:schemeClr val="dk1"/>
              </a:buClr>
              <a:buSzPts val="5200"/>
              <a:buFont typeface="Arial"/>
              <a:buNone/>
              <a:defRPr sz="5200">
                <a:solidFill>
                  <a:schemeClr val="dk1"/>
                </a:solidFill>
              </a:defRPr>
            </a:lvl4pPr>
            <a:lvl5pPr lvl="4" algn="ctr" eaLnBrk="1" hangingPunct="1">
              <a:spcBef>
                <a:spcPts val="0"/>
              </a:spcBef>
              <a:spcAft>
                <a:spcPts val="0"/>
              </a:spcAft>
              <a:buClr>
                <a:schemeClr val="dk1"/>
              </a:buClr>
              <a:buSzPts val="5200"/>
              <a:buFont typeface="Arial"/>
              <a:buNone/>
              <a:defRPr sz="5200">
                <a:solidFill>
                  <a:schemeClr val="dk1"/>
                </a:solidFill>
              </a:defRPr>
            </a:lvl5pPr>
            <a:lvl6pPr lvl="5" algn="ctr" eaLnBrk="1" hangingPunct="1">
              <a:spcBef>
                <a:spcPts val="0"/>
              </a:spcBef>
              <a:spcAft>
                <a:spcPts val="0"/>
              </a:spcAft>
              <a:buClr>
                <a:schemeClr val="dk1"/>
              </a:buClr>
              <a:buSzPts val="5200"/>
              <a:buFont typeface="Arial"/>
              <a:buNone/>
              <a:defRPr sz="5200">
                <a:solidFill>
                  <a:schemeClr val="dk1"/>
                </a:solidFill>
              </a:defRPr>
            </a:lvl6pPr>
            <a:lvl7pPr lvl="6" algn="ctr" eaLnBrk="1" hangingPunct="1">
              <a:spcBef>
                <a:spcPts val="0"/>
              </a:spcBef>
              <a:spcAft>
                <a:spcPts val="0"/>
              </a:spcAft>
              <a:buClr>
                <a:schemeClr val="dk1"/>
              </a:buClr>
              <a:buSzPts val="5200"/>
              <a:buFont typeface="Arial"/>
              <a:buNone/>
              <a:defRPr sz="5200">
                <a:solidFill>
                  <a:schemeClr val="dk1"/>
                </a:solidFill>
              </a:defRPr>
            </a:lvl7pPr>
            <a:lvl8pPr lvl="7" algn="ctr" eaLnBrk="1" hangingPunct="1">
              <a:spcBef>
                <a:spcPts val="0"/>
              </a:spcBef>
              <a:spcAft>
                <a:spcPts val="0"/>
              </a:spcAft>
              <a:buClr>
                <a:schemeClr val="dk1"/>
              </a:buClr>
              <a:buSzPts val="5200"/>
              <a:buFont typeface="Arial"/>
              <a:buNone/>
              <a:defRPr sz="5200">
                <a:solidFill>
                  <a:schemeClr val="dk1"/>
                </a:solidFill>
              </a:defRPr>
            </a:lvl8pPr>
            <a:lvl9pPr lvl="8" algn="ctr" eaLnBrk="1" hangingPunct="1">
              <a:spcBef>
                <a:spcPts val="0"/>
              </a:spcBef>
              <a:spcAft>
                <a:spcPts val="0"/>
              </a:spcAft>
              <a:buClr>
                <a:schemeClr val="dk1"/>
              </a:buClr>
              <a:buSzPts val="5200"/>
              <a:buFont typeface="Arial"/>
              <a:buNone/>
              <a:defRPr sz="5200">
                <a:solidFill>
                  <a:schemeClr val="dk1"/>
                </a:solidFill>
              </a:defRPr>
            </a:lvl9pPr>
          </a:lstStyle>
          <a:p>
            <a:pPr algn="l">
              <a:buSzPts val="1250"/>
              <a:buFont typeface="Proxima Nova"/>
              <a:buNone/>
            </a:pPr>
            <a:r>
              <a:rPr lang="en-US" sz="3600">
                <a:latin typeface="Proxima Nova"/>
                <a:ea typeface="Proxima Nova"/>
                <a:cs typeface="Proxima Nova"/>
                <a:sym typeface="Proxima Nova"/>
              </a:rPr>
              <a:t>CODE DEVELOPMENT TIMELINE</a:t>
            </a:r>
            <a:endParaRPr lang="en-US" sz="3600" dirty="0">
              <a:solidFill>
                <a:srgbClr val="00B0F0"/>
              </a:solidFill>
            </a:endParaRPr>
          </a:p>
        </p:txBody>
      </p:sp>
    </p:spTree>
    <p:extLst>
      <p:ext uri="{BB962C8B-B14F-4D97-AF65-F5344CB8AC3E}">
        <p14:creationId xmlns:p14="http://schemas.microsoft.com/office/powerpoint/2010/main" val="1463292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 Checkpointing </a:t>
            </a:r>
            <a:endParaRPr dirty="0"/>
          </a:p>
        </p:txBody>
      </p:sp>
      <p:sp>
        <p:nvSpPr>
          <p:cNvPr id="92" name="Google Shape;92;p17"/>
          <p:cNvSpPr txBox="1">
            <a:spLocks noGrp="1"/>
          </p:cNvSpPr>
          <p:nvPr>
            <p:ph type="body" idx="1"/>
          </p:nvPr>
        </p:nvSpPr>
        <p:spPr>
          <a:xfrm>
            <a:off x="311700" y="1344186"/>
            <a:ext cx="8520600" cy="2654400"/>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rgbClr val="434343"/>
              </a:buClr>
              <a:buSzPts val="2400"/>
            </a:pPr>
            <a:r>
              <a:rPr lang="en-US" sz="2400" dirty="0">
                <a:solidFill>
                  <a:srgbClr val="434343"/>
                </a:solidFill>
                <a:latin typeface="Proxima Nova"/>
                <a:sym typeface="Proxima Nova"/>
              </a:rPr>
              <a:t>This checkpointing system is made up of things called “</a:t>
            </a:r>
            <a:r>
              <a:rPr lang="en-US" sz="2400" b="1" dirty="0">
                <a:solidFill>
                  <a:srgbClr val="434343"/>
                </a:solidFill>
                <a:latin typeface="Proxima Nova"/>
                <a:sym typeface="Proxima Nova"/>
              </a:rPr>
              <a:t>commits</a:t>
            </a:r>
            <a:r>
              <a:rPr lang="en-US" sz="2400" dirty="0">
                <a:solidFill>
                  <a:srgbClr val="434343"/>
                </a:solidFill>
                <a:latin typeface="Proxima Nova"/>
                <a:sym typeface="Proxima Nova"/>
              </a:rPr>
              <a:t>.” A </a:t>
            </a:r>
            <a:r>
              <a:rPr lang="en-US" sz="2400" b="1" dirty="0">
                <a:solidFill>
                  <a:srgbClr val="434343"/>
                </a:solidFill>
                <a:latin typeface="Proxima Nova"/>
                <a:sym typeface="Proxima Nova"/>
              </a:rPr>
              <a:t>commit</a:t>
            </a:r>
            <a:r>
              <a:rPr lang="en-US" sz="2400" dirty="0">
                <a:solidFill>
                  <a:srgbClr val="434343"/>
                </a:solidFill>
                <a:latin typeface="Proxima Nova"/>
                <a:sym typeface="Proxima Nova"/>
              </a:rPr>
              <a:t> is essentially a time stamp where git knows what all the files in the project look like. It remembers the code in each file so we can always get back to that version. Hence why git is called “version control.”</a:t>
            </a:r>
          </a:p>
          <a:p>
            <a:pPr marL="76200" marR="0" lvl="0" indent="0" algn="l" rtl="0">
              <a:lnSpc>
                <a:spcPct val="115000"/>
              </a:lnSpc>
              <a:spcBef>
                <a:spcPts val="0"/>
              </a:spcBef>
              <a:spcAft>
                <a:spcPts val="0"/>
              </a:spcAft>
              <a:buClr>
                <a:srgbClr val="434343"/>
              </a:buClr>
              <a:buSzPts val="2400"/>
            </a:pPr>
            <a:endParaRPr lang="en-US" sz="2400" dirty="0">
              <a:solidFill>
                <a:srgbClr val="434343"/>
              </a:solidFill>
              <a:latin typeface="Proxima Nova"/>
              <a:sym typeface="Proxima Nova"/>
            </a:endParaRPr>
          </a:p>
          <a:p>
            <a:pPr marL="76200" marR="0" lvl="0" indent="0" algn="l" rtl="0">
              <a:lnSpc>
                <a:spcPct val="115000"/>
              </a:lnSpc>
              <a:spcBef>
                <a:spcPts val="0"/>
              </a:spcBef>
              <a:spcAft>
                <a:spcPts val="0"/>
              </a:spcAft>
              <a:buClr>
                <a:srgbClr val="434343"/>
              </a:buClr>
              <a:buSzPts val="2400"/>
            </a:pPr>
            <a:r>
              <a:rPr lang="en-US" sz="2400" dirty="0">
                <a:solidFill>
                  <a:srgbClr val="434343"/>
                </a:solidFill>
                <a:latin typeface="Proxima Nova"/>
                <a:sym typeface="Proxima Nova"/>
              </a:rPr>
              <a:t>To actually make a </a:t>
            </a:r>
            <a:r>
              <a:rPr lang="en-US" sz="2400" b="1" dirty="0">
                <a:solidFill>
                  <a:srgbClr val="434343"/>
                </a:solidFill>
                <a:latin typeface="Proxima Nova"/>
                <a:sym typeface="Proxima Nova"/>
              </a:rPr>
              <a:t>commit</a:t>
            </a:r>
            <a:r>
              <a:rPr lang="en-US" sz="2400" dirty="0">
                <a:solidFill>
                  <a:srgbClr val="434343"/>
                </a:solidFill>
                <a:latin typeface="Proxima Nova"/>
                <a:sym typeface="Proxima Nova"/>
              </a:rPr>
              <a:t>, we need to understand the 3 phases of git.</a:t>
            </a:r>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1905086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9" name="TextBox 8">
            <a:extLst>
              <a:ext uri="{FF2B5EF4-FFF2-40B4-BE49-F238E27FC236}">
                <a16:creationId xmlns:a16="http://schemas.microsoft.com/office/drawing/2014/main" id="{D54C4D64-BF83-B74A-BAFD-60E65798DD7A}"/>
              </a:ext>
            </a:extLst>
          </p:cNvPr>
          <p:cNvSpPr txBox="1"/>
          <p:nvPr/>
        </p:nvSpPr>
        <p:spPr>
          <a:xfrm>
            <a:off x="5830581" y="2116477"/>
            <a:ext cx="3008617" cy="1323439"/>
          </a:xfrm>
          <a:prstGeom prst="rect">
            <a:avLst/>
          </a:prstGeom>
          <a:noFill/>
        </p:spPr>
        <p:txBody>
          <a:bodyPr wrap="square" rtlCol="0">
            <a:spAutoFit/>
          </a:bodyPr>
          <a:lstStyle/>
          <a:p>
            <a:r>
              <a:rPr lang="en-US" sz="2000" dirty="0"/>
              <a:t>Git is made up of three independent “phases” of code tracking. Let’s investigate each section.</a:t>
            </a:r>
          </a:p>
        </p:txBody>
      </p:sp>
    </p:spTree>
    <p:extLst>
      <p:ext uri="{BB962C8B-B14F-4D97-AF65-F5344CB8AC3E}">
        <p14:creationId xmlns:p14="http://schemas.microsoft.com/office/powerpoint/2010/main" val="3208958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 != GITHUB</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Git and </a:t>
            </a:r>
            <a:r>
              <a:rPr lang="en-US" sz="2400" b="0" i="0" u="none" strike="noStrike" cap="none" dirty="0" err="1">
                <a:solidFill>
                  <a:srgbClr val="434343"/>
                </a:solidFill>
                <a:latin typeface="Proxima Nova"/>
                <a:ea typeface="Proxima Nova"/>
                <a:cs typeface="Proxima Nova"/>
                <a:sym typeface="Proxima Nova"/>
              </a:rPr>
              <a:t>Github</a:t>
            </a:r>
            <a:r>
              <a:rPr lang="en-US" sz="2400" b="0" i="0" u="none" strike="noStrike" cap="none" dirty="0">
                <a:solidFill>
                  <a:srgbClr val="434343"/>
                </a:solidFill>
                <a:latin typeface="Proxima Nova"/>
                <a:ea typeface="Proxima Nova"/>
                <a:cs typeface="Proxima Nova"/>
                <a:sym typeface="Proxima Nova"/>
              </a:rPr>
              <a:t> are two separate tools that accomplish two separate goals</a:t>
            </a:r>
            <a:endParaRPr lang="en-US" dirty="0">
              <a:ea typeface="Proxima Nova"/>
            </a:endParaRPr>
          </a:p>
          <a:p>
            <a:pPr marL="76200" marR="0" lvl="0" indent="0" algn="l" rtl="0">
              <a:lnSpc>
                <a:spcPct val="115000"/>
              </a:lnSpc>
              <a:spcBef>
                <a:spcPts val="0"/>
              </a:spcBef>
              <a:spcAft>
                <a:spcPts val="0"/>
              </a:spcAft>
              <a:buClr>
                <a:srgbClr val="434343"/>
              </a:buClr>
              <a:buSzPts val="2400"/>
            </a:pPr>
            <a:endParaRPr sz="2400" b="0" i="0" u="none" strike="noStrike" cap="none"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r>
              <a:rPr lang="en" sz="2400" b="0" i="0" u="none" strike="noStrike" cap="none" dirty="0">
                <a:solidFill>
                  <a:srgbClr val="434343"/>
                </a:solidFill>
                <a:latin typeface="Proxima Nova"/>
                <a:ea typeface="Proxima Nova"/>
                <a:cs typeface="Proxima Nova"/>
                <a:sym typeface="Proxima Nova"/>
              </a:rPr>
              <a:t>They interface with one another to make a nice pipeline fo</a:t>
            </a:r>
            <a:r>
              <a:rPr lang="en" sz="2400" dirty="0">
                <a:solidFill>
                  <a:srgbClr val="434343"/>
                </a:solidFill>
                <a:latin typeface="Proxima Nova"/>
                <a:ea typeface="Proxima Nova"/>
                <a:cs typeface="Proxima Nova"/>
                <a:sym typeface="Proxima Nova"/>
              </a:rPr>
              <a:t>r team coding that is less likely to catastrophically fail</a:t>
            </a: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3" name="Rectangle 2">
            <a:extLst>
              <a:ext uri="{FF2B5EF4-FFF2-40B4-BE49-F238E27FC236}">
                <a16:creationId xmlns:a16="http://schemas.microsoft.com/office/drawing/2014/main" id="{5C720395-3C4A-DB4B-8477-685256D572AC}"/>
              </a:ext>
            </a:extLst>
          </p:cNvPr>
          <p:cNvSpPr/>
          <p:nvPr/>
        </p:nvSpPr>
        <p:spPr>
          <a:xfrm>
            <a:off x="2547991" y="267128"/>
            <a:ext cx="3924728" cy="4767209"/>
          </a:xfrm>
          <a:prstGeom prst="rect">
            <a:avLst/>
          </a:prstGeom>
          <a:solidFill>
            <a:schemeClr val="bg1">
              <a:alpha val="9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solidFill>
                <a:schemeClr val="tx1"/>
              </a:solidFill>
            </a:endParaRPr>
          </a:p>
          <a:p>
            <a:endParaRPr lang="en-US" sz="1800" dirty="0">
              <a:solidFill>
                <a:schemeClr val="tx1"/>
              </a:solidFill>
            </a:endParaRPr>
          </a:p>
          <a:p>
            <a:r>
              <a:rPr lang="en-US" sz="1800" dirty="0">
                <a:solidFill>
                  <a:schemeClr val="tx1"/>
                </a:solidFill>
              </a:rPr>
              <a:t>The working directory area is our “normal” file system. This tracks the code as it exists on our computer right now. If we’ve made changes, then the working directory sees all of those changes. It doesn’t track any history. It just says, “this is how my code looks right now.”</a:t>
            </a:r>
          </a:p>
        </p:txBody>
      </p:sp>
    </p:spTree>
    <p:extLst>
      <p:ext uri="{BB962C8B-B14F-4D97-AF65-F5344CB8AC3E}">
        <p14:creationId xmlns:p14="http://schemas.microsoft.com/office/powerpoint/2010/main" val="257346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3" name="Rectangle 2">
            <a:extLst>
              <a:ext uri="{FF2B5EF4-FFF2-40B4-BE49-F238E27FC236}">
                <a16:creationId xmlns:a16="http://schemas.microsoft.com/office/drawing/2014/main" id="{5C720395-3C4A-DB4B-8477-685256D572AC}"/>
              </a:ext>
            </a:extLst>
          </p:cNvPr>
          <p:cNvSpPr/>
          <p:nvPr/>
        </p:nvSpPr>
        <p:spPr>
          <a:xfrm>
            <a:off x="4399053" y="252143"/>
            <a:ext cx="3924728" cy="4767209"/>
          </a:xfrm>
          <a:prstGeom prst="rect">
            <a:avLst/>
          </a:prstGeom>
          <a:solidFill>
            <a:schemeClr val="bg1">
              <a:alpha val="9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solidFill>
                <a:schemeClr val="tx1"/>
              </a:solidFill>
            </a:endParaRPr>
          </a:p>
          <a:p>
            <a:endParaRPr lang="en-US" sz="1800" dirty="0">
              <a:solidFill>
                <a:schemeClr val="tx1"/>
              </a:solidFill>
            </a:endParaRPr>
          </a:p>
          <a:p>
            <a:r>
              <a:rPr lang="en-US" sz="1800" dirty="0">
                <a:solidFill>
                  <a:schemeClr val="tx1"/>
                </a:solidFill>
              </a:rPr>
              <a:t>The staging area is how we prepare for a </a:t>
            </a:r>
            <a:r>
              <a:rPr lang="en-US" sz="1800" b="1" dirty="0">
                <a:solidFill>
                  <a:schemeClr val="tx1"/>
                </a:solidFill>
              </a:rPr>
              <a:t>commit</a:t>
            </a:r>
            <a:r>
              <a:rPr lang="en-US" sz="1800" dirty="0">
                <a:solidFill>
                  <a:schemeClr val="tx1"/>
                </a:solidFill>
              </a:rPr>
              <a:t>. Before making a commit, we’ll tell git that we want certain files to be “staged” for the </a:t>
            </a:r>
            <a:r>
              <a:rPr lang="en-US" sz="1800" b="1" dirty="0">
                <a:solidFill>
                  <a:schemeClr val="tx1"/>
                </a:solidFill>
              </a:rPr>
              <a:t>commit </a:t>
            </a:r>
            <a:r>
              <a:rPr lang="en-US" sz="1800" dirty="0">
                <a:solidFill>
                  <a:schemeClr val="tx1"/>
                </a:solidFill>
              </a:rPr>
              <a:t>(in non-git terms, we’re telling git that we want it to check this file to see if it’s changed since the last checkpoint).</a:t>
            </a:r>
          </a:p>
        </p:txBody>
      </p:sp>
      <p:sp>
        <p:nvSpPr>
          <p:cNvPr id="10" name="Rectangle 9">
            <a:extLst>
              <a:ext uri="{FF2B5EF4-FFF2-40B4-BE49-F238E27FC236}">
                <a16:creationId xmlns:a16="http://schemas.microsoft.com/office/drawing/2014/main" id="{9E2F72A6-9C31-FE4B-837C-ACA276B30493}"/>
              </a:ext>
            </a:extLst>
          </p:cNvPr>
          <p:cNvSpPr/>
          <p:nvPr/>
        </p:nvSpPr>
        <p:spPr>
          <a:xfrm>
            <a:off x="390418" y="230741"/>
            <a:ext cx="2193530" cy="4767209"/>
          </a:xfrm>
          <a:prstGeom prst="rect">
            <a:avLst/>
          </a:prstGeom>
          <a:solidFill>
            <a:schemeClr val="bg1">
              <a:alpha val="9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solidFill>
                <a:schemeClr val="tx1"/>
              </a:solidFill>
            </a:endParaRPr>
          </a:p>
        </p:txBody>
      </p:sp>
    </p:spTree>
    <p:extLst>
      <p:ext uri="{BB962C8B-B14F-4D97-AF65-F5344CB8AC3E}">
        <p14:creationId xmlns:p14="http://schemas.microsoft.com/office/powerpoint/2010/main" val="3162188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3" name="Rectangle 2">
            <a:extLst>
              <a:ext uri="{FF2B5EF4-FFF2-40B4-BE49-F238E27FC236}">
                <a16:creationId xmlns:a16="http://schemas.microsoft.com/office/drawing/2014/main" id="{5C720395-3C4A-DB4B-8477-685256D572AC}"/>
              </a:ext>
            </a:extLst>
          </p:cNvPr>
          <p:cNvSpPr/>
          <p:nvPr/>
        </p:nvSpPr>
        <p:spPr>
          <a:xfrm>
            <a:off x="545068" y="230740"/>
            <a:ext cx="3924728" cy="4767209"/>
          </a:xfrm>
          <a:prstGeom prst="rect">
            <a:avLst/>
          </a:prstGeom>
          <a:solidFill>
            <a:schemeClr val="bg1">
              <a:alpha val="9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solidFill>
                <a:schemeClr val="tx1"/>
              </a:solidFill>
            </a:endParaRPr>
          </a:p>
          <a:p>
            <a:endParaRPr lang="en-US" sz="1800" dirty="0">
              <a:solidFill>
                <a:schemeClr val="tx1"/>
              </a:solidFill>
            </a:endParaRPr>
          </a:p>
          <a:p>
            <a:r>
              <a:rPr lang="en-US" sz="1800" dirty="0">
                <a:solidFill>
                  <a:schemeClr val="tx1"/>
                </a:solidFill>
              </a:rPr>
              <a:t>The repository is where all of our checkpoints live. Every time we make a </a:t>
            </a:r>
            <a:r>
              <a:rPr lang="en-US" sz="1800" b="1" dirty="0">
                <a:solidFill>
                  <a:schemeClr val="tx1"/>
                </a:solidFill>
              </a:rPr>
              <a:t>commit</a:t>
            </a:r>
            <a:r>
              <a:rPr lang="en-US" sz="1800" dirty="0">
                <a:solidFill>
                  <a:schemeClr val="tx1"/>
                </a:solidFill>
              </a:rPr>
              <a:t>, all of those changes are pushed into the repository. The repository is the holder of all knowledge about each version of a project. Until the code is </a:t>
            </a:r>
            <a:r>
              <a:rPr lang="en-US" sz="1800" b="1" dirty="0">
                <a:solidFill>
                  <a:schemeClr val="tx1"/>
                </a:solidFill>
              </a:rPr>
              <a:t>committed</a:t>
            </a:r>
            <a:r>
              <a:rPr lang="en-US" sz="1800" dirty="0">
                <a:solidFill>
                  <a:schemeClr val="tx1"/>
                </a:solidFill>
              </a:rPr>
              <a:t> to the repository, no checkpoints have been made.</a:t>
            </a:r>
          </a:p>
        </p:txBody>
      </p:sp>
    </p:spTree>
    <p:extLst>
      <p:ext uri="{BB962C8B-B14F-4D97-AF65-F5344CB8AC3E}">
        <p14:creationId xmlns:p14="http://schemas.microsoft.com/office/powerpoint/2010/main" val="543750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231273" y="2697548"/>
            <a:ext cx="3008617" cy="400110"/>
          </a:xfrm>
          <a:prstGeom prst="rect">
            <a:avLst/>
          </a:prstGeom>
          <a:noFill/>
        </p:spPr>
        <p:txBody>
          <a:bodyPr wrap="square" rtlCol="0">
            <a:spAutoFit/>
          </a:bodyPr>
          <a:lstStyle/>
          <a:p>
            <a:r>
              <a:rPr lang="en-US" sz="2000" dirty="0"/>
              <a:t>The flow of using Git</a:t>
            </a:r>
          </a:p>
        </p:txBody>
      </p:sp>
    </p:spTree>
    <p:extLst>
      <p:ext uri="{BB962C8B-B14F-4D97-AF65-F5344CB8AC3E}">
        <p14:creationId xmlns:p14="http://schemas.microsoft.com/office/powerpoint/2010/main" val="2378727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656451"/>
            <a:ext cx="3008617" cy="707886"/>
          </a:xfrm>
          <a:prstGeom prst="rect">
            <a:avLst/>
          </a:prstGeom>
          <a:noFill/>
        </p:spPr>
        <p:txBody>
          <a:bodyPr wrap="square" rtlCol="0">
            <a:spAutoFit/>
          </a:bodyPr>
          <a:lstStyle/>
          <a:p>
            <a:r>
              <a:rPr lang="en-US" sz="2000" dirty="0"/>
              <a:t>I work on my code in the working directory.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Tree>
    <p:extLst>
      <p:ext uri="{BB962C8B-B14F-4D97-AF65-F5344CB8AC3E}">
        <p14:creationId xmlns:p14="http://schemas.microsoft.com/office/powerpoint/2010/main" val="1033708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147299"/>
            <a:ext cx="3008617" cy="1323439"/>
          </a:xfrm>
          <a:prstGeom prst="rect">
            <a:avLst/>
          </a:prstGeom>
          <a:noFill/>
        </p:spPr>
        <p:txBody>
          <a:bodyPr wrap="square" rtlCol="0">
            <a:spAutoFit/>
          </a:bodyPr>
          <a:lstStyle/>
          <a:p>
            <a:r>
              <a:rPr lang="en-US" sz="2000" dirty="0"/>
              <a:t>Now let’s get it ready for a checkpoint. I need to tell git to ‘add’ it to the staging area.</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3" name="Rectangle 2">
            <a:extLst>
              <a:ext uri="{FF2B5EF4-FFF2-40B4-BE49-F238E27FC236}">
                <a16:creationId xmlns:a16="http://schemas.microsoft.com/office/drawing/2014/main" id="{CCCBFFCD-6C95-D245-96F3-172B901F83E8}"/>
              </a:ext>
            </a:extLst>
          </p:cNvPr>
          <p:cNvSpPr/>
          <p:nvPr/>
        </p:nvSpPr>
        <p:spPr>
          <a:xfrm>
            <a:off x="1047964" y="3626778"/>
            <a:ext cx="4972692" cy="595901"/>
          </a:xfrm>
          <a:prstGeom prst="rect">
            <a:avLst/>
          </a:prstGeom>
          <a:solidFill>
            <a:schemeClr val="bg1">
              <a:lumMod val="8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add </a:t>
            </a:r>
            <a:r>
              <a:rPr lang="en-US" sz="1800" dirty="0" err="1">
                <a:solidFill>
                  <a:schemeClr val="tx1"/>
                </a:solidFill>
                <a:latin typeface="Courier" pitchFamily="2" charset="0"/>
              </a:rPr>
              <a:t>my_code_file.py</a:t>
            </a:r>
            <a:endParaRPr lang="en-US" sz="1800" dirty="0">
              <a:solidFill>
                <a:schemeClr val="tx1"/>
              </a:solidFill>
              <a:latin typeface="Courier" pitchFamily="2" charset="0"/>
            </a:endParaRPr>
          </a:p>
        </p:txBody>
      </p:sp>
      <p:sp>
        <p:nvSpPr>
          <p:cNvPr id="12" name="Rounded Rectangle 11">
            <a:extLst>
              <a:ext uri="{FF2B5EF4-FFF2-40B4-BE49-F238E27FC236}">
                <a16:creationId xmlns:a16="http://schemas.microsoft.com/office/drawing/2014/main" id="{36DF4FE9-E958-DB46-BFF9-A89F13171A50}"/>
              </a:ext>
            </a:extLst>
          </p:cNvPr>
          <p:cNvSpPr/>
          <p:nvPr/>
        </p:nvSpPr>
        <p:spPr>
          <a:xfrm>
            <a:off x="2946969"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2332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042915" y="1988048"/>
            <a:ext cx="3008617" cy="1631216"/>
          </a:xfrm>
          <a:prstGeom prst="rect">
            <a:avLst/>
          </a:prstGeom>
          <a:noFill/>
        </p:spPr>
        <p:txBody>
          <a:bodyPr wrap="square" rtlCol="0">
            <a:spAutoFit/>
          </a:bodyPr>
          <a:lstStyle/>
          <a:p>
            <a:r>
              <a:rPr lang="en-US" sz="2000" dirty="0"/>
              <a:t>At this point, I haven’t made the checkpoint, I’ve just prepared for it. Now let’s actually make the commit.</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2946969"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771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078874" y="1397285"/>
            <a:ext cx="3044578" cy="2554545"/>
          </a:xfrm>
          <a:prstGeom prst="rect">
            <a:avLst/>
          </a:prstGeom>
          <a:noFill/>
        </p:spPr>
        <p:txBody>
          <a:bodyPr wrap="square" rtlCol="0">
            <a:spAutoFit/>
          </a:bodyPr>
          <a:lstStyle/>
          <a:p>
            <a:r>
              <a:rPr lang="en-US" sz="2000" dirty="0"/>
              <a:t>Now we’ve actually made a commit. All the things in the staging area are added to the repository and a special name is given to this version of the code to represent the checkpoint.</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A2738C-F253-444F-8608-9ECAE3505F41}"/>
              </a:ext>
            </a:extLst>
          </p:cNvPr>
          <p:cNvSpPr/>
          <p:nvPr/>
        </p:nvSpPr>
        <p:spPr>
          <a:xfrm>
            <a:off x="184934" y="4194206"/>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commit –m “making my first checkpoint”</a:t>
            </a:r>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6876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A2738C-F253-444F-8608-9ECAE3505F41}"/>
              </a:ext>
            </a:extLst>
          </p:cNvPr>
          <p:cNvSpPr/>
          <p:nvPr/>
        </p:nvSpPr>
        <p:spPr>
          <a:xfrm>
            <a:off x="184934" y="4194206"/>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commit –m “making my first checkpoint”</a:t>
            </a:r>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7491C58-8FB2-4E4D-BD61-A93B999FA06A}"/>
              </a:ext>
            </a:extLst>
          </p:cNvPr>
          <p:cNvSpPr/>
          <p:nvPr/>
        </p:nvSpPr>
        <p:spPr>
          <a:xfrm>
            <a:off x="184934" y="380997"/>
            <a:ext cx="7464810" cy="3785485"/>
          </a:xfrm>
          <a:prstGeom prst="rect">
            <a:avLst/>
          </a:prstGeom>
          <a:solidFill>
            <a:schemeClr val="bg1">
              <a:alpha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a:extLst>
              <a:ext uri="{FF2B5EF4-FFF2-40B4-BE49-F238E27FC236}">
                <a16:creationId xmlns:a16="http://schemas.microsoft.com/office/drawing/2014/main" id="{4A46E3BE-20AE-9C45-AF7F-344B5F4FC9C9}"/>
              </a:ext>
            </a:extLst>
          </p:cNvPr>
          <p:cNvSpPr/>
          <p:nvPr/>
        </p:nvSpPr>
        <p:spPr>
          <a:xfrm rot="16200000">
            <a:off x="5153344" y="1851918"/>
            <a:ext cx="567427" cy="4425372"/>
          </a:xfrm>
          <a:prstGeom prst="rightBrace">
            <a:avLst>
              <a:gd name="adj1" fmla="val 8333"/>
              <a:gd name="adj2" fmla="val 49768"/>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4BCC343-3169-C44E-8690-E6F5093EC78E}"/>
              </a:ext>
            </a:extLst>
          </p:cNvPr>
          <p:cNvSpPr txBox="1"/>
          <p:nvPr/>
        </p:nvSpPr>
        <p:spPr>
          <a:xfrm>
            <a:off x="3068864" y="1397285"/>
            <a:ext cx="4736386" cy="2308324"/>
          </a:xfrm>
          <a:prstGeom prst="rect">
            <a:avLst/>
          </a:prstGeom>
          <a:noFill/>
        </p:spPr>
        <p:txBody>
          <a:bodyPr wrap="square" rtlCol="0">
            <a:spAutoFit/>
          </a:bodyPr>
          <a:lstStyle/>
          <a:p>
            <a:r>
              <a:rPr lang="en-US" sz="1800" dirty="0"/>
              <a:t>This is called a “commit message” and it’s vitally important that you take it seriously. The special name that git gives to each checkpoint is just a series of characters like “d9rgy6431abql”. If you ever need to go back in time to a certain bit of code, you need to have a message that clearly identifies the commit’s purpose.</a:t>
            </a:r>
          </a:p>
        </p:txBody>
      </p:sp>
    </p:spTree>
    <p:extLst>
      <p:ext uri="{BB962C8B-B14F-4D97-AF65-F5344CB8AC3E}">
        <p14:creationId xmlns:p14="http://schemas.microsoft.com/office/powerpoint/2010/main" val="3165305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Commit Message Guide</a:t>
            </a:r>
            <a:endParaRPr dirty="0"/>
          </a:p>
        </p:txBody>
      </p:sp>
      <p:sp>
        <p:nvSpPr>
          <p:cNvPr id="92" name="Google Shape;92;p17"/>
          <p:cNvSpPr txBox="1">
            <a:spLocks noGrp="1"/>
          </p:cNvSpPr>
          <p:nvPr>
            <p:ph type="body" idx="1"/>
          </p:nvPr>
        </p:nvSpPr>
        <p:spPr>
          <a:xfrm>
            <a:off x="311700" y="1323638"/>
            <a:ext cx="8520600" cy="2654400"/>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rgbClr val="434343"/>
              </a:buClr>
              <a:buSzPts val="2400"/>
            </a:pPr>
            <a:r>
              <a:rPr lang="en-US" sz="2400" dirty="0">
                <a:solidFill>
                  <a:srgbClr val="434343"/>
                </a:solidFill>
                <a:latin typeface="Proxima Nova"/>
                <a:sym typeface="Proxima Nova"/>
              </a:rPr>
              <a:t>Commit messages should:</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Clearly state what’s changed since the last commit</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Tell us what bugs were fixed, and what new code was added</a:t>
            </a:r>
          </a:p>
          <a:p>
            <a:pPr marL="76200" marR="0" lvl="0" indent="0" algn="l" rtl="0">
              <a:lnSpc>
                <a:spcPct val="115000"/>
              </a:lnSpc>
              <a:spcBef>
                <a:spcPts val="0"/>
              </a:spcBef>
              <a:spcAft>
                <a:spcPts val="0"/>
              </a:spcAft>
              <a:buClr>
                <a:srgbClr val="434343"/>
              </a:buClr>
              <a:buSzPts val="2400"/>
            </a:pPr>
            <a:endParaRPr lang="en-US" sz="2400" dirty="0">
              <a:solidFill>
                <a:srgbClr val="434343"/>
              </a:solidFill>
              <a:latin typeface="Proxima Nova"/>
              <a:sym typeface="Proxima Nova"/>
            </a:endParaRPr>
          </a:p>
          <a:p>
            <a:pPr marL="76200" lvl="0" indent="0">
              <a:buClr>
                <a:srgbClr val="434343"/>
              </a:buClr>
              <a:buSzPts val="2400"/>
            </a:pPr>
            <a:r>
              <a:rPr lang="en-US" sz="2400" dirty="0">
                <a:solidFill>
                  <a:srgbClr val="434343"/>
                </a:solidFill>
                <a:latin typeface="Proxima Nova"/>
                <a:sym typeface="Proxima Nova"/>
              </a:rPr>
              <a:t>If we remove the </a:t>
            </a:r>
            <a:r>
              <a:rPr lang="en-US" sz="2400" dirty="0">
                <a:solidFill>
                  <a:srgbClr val="434343"/>
                </a:solidFill>
                <a:latin typeface="Courier" pitchFamily="2" charset="0"/>
                <a:sym typeface="Proxima Nova"/>
              </a:rPr>
              <a:t>-m “message here” </a:t>
            </a:r>
            <a:r>
              <a:rPr lang="en-US" sz="2400" dirty="0">
                <a:solidFill>
                  <a:srgbClr val="434343"/>
                </a:solidFill>
                <a:latin typeface="Proxima Nova"/>
                <a:sym typeface="Proxima Nova"/>
              </a:rPr>
              <a:t>part from the previous example, we will be taken to a text editor to make our commit messages instead and can make it more specific.</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sym typeface="Proxima Nova"/>
            </a:endParaRPr>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2262373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sp>
        <p:nvSpPr>
          <p:cNvPr id="70" name="Google Shape;70;p15"/>
          <p:cNvSpPr txBox="1">
            <a:spLocks noGrp="1"/>
          </p:cNvSpPr>
          <p:nvPr>
            <p:ph type="title"/>
          </p:nvPr>
        </p:nvSpPr>
        <p:spPr>
          <a:xfrm>
            <a:off x="311700" y="1239177"/>
            <a:ext cx="8520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i="0" u="none" strike="noStrike" cap="none" dirty="0">
                <a:solidFill>
                  <a:schemeClr val="dk1"/>
                </a:solidFill>
                <a:latin typeface="Proxima Nova"/>
                <a:ea typeface="Proxima Nova"/>
                <a:cs typeface="Proxima Nova"/>
                <a:sym typeface="Proxima Nova"/>
              </a:rPr>
              <a:t>Let’s see how git can help us out</a:t>
            </a:r>
            <a:endParaRPr dirty="0"/>
          </a:p>
        </p:txBody>
      </p:sp>
      <p:cxnSp>
        <p:nvCxnSpPr>
          <p:cNvPr id="71" name="Google Shape;71;p15"/>
          <p:cNvCxnSpPr/>
          <p:nvPr/>
        </p:nvCxnSpPr>
        <p:spPr>
          <a:xfrm>
            <a:off x="1213950" y="3578568"/>
            <a:ext cx="6716100"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335330"/>
            <a:ext cx="6716100" cy="0"/>
          </a:xfrm>
          <a:prstGeom prst="straightConnector1">
            <a:avLst/>
          </a:prstGeom>
          <a:noFill/>
          <a:ln w="19050" cap="flat" cmpd="sng">
            <a:solidFill>
              <a:srgbClr val="FFFFFF"/>
            </a:solidFill>
            <a:prstDash val="solid"/>
            <a:round/>
            <a:headEnd type="none" w="sm" len="sm"/>
            <a:tailEnd type="none" w="sm" len="sm"/>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Commit Message Guide</a:t>
            </a:r>
            <a:endParaRPr dirty="0"/>
          </a:p>
        </p:txBody>
      </p:sp>
      <p:sp>
        <p:nvSpPr>
          <p:cNvPr id="92" name="Google Shape;92;p17"/>
          <p:cNvSpPr txBox="1">
            <a:spLocks noGrp="1"/>
          </p:cNvSpPr>
          <p:nvPr>
            <p:ph type="body" idx="1"/>
          </p:nvPr>
        </p:nvSpPr>
        <p:spPr>
          <a:xfrm>
            <a:off x="311700" y="1323638"/>
            <a:ext cx="8520600" cy="2654400"/>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rgbClr val="434343"/>
              </a:buClr>
              <a:buSzPts val="2400"/>
            </a:pPr>
            <a:r>
              <a:rPr lang="en-US" sz="2400" dirty="0">
                <a:solidFill>
                  <a:srgbClr val="434343"/>
                </a:solidFill>
                <a:latin typeface="Proxima Nova"/>
                <a:sym typeface="Proxima Nova"/>
              </a:rPr>
              <a:t>People opine at length about good commit messages. Here are some great blogs on the topic:</a:t>
            </a:r>
          </a:p>
          <a:p>
            <a:pPr marL="76200" marR="0" lvl="0" indent="0" algn="l" rtl="0">
              <a:lnSpc>
                <a:spcPct val="115000"/>
              </a:lnSpc>
              <a:spcBef>
                <a:spcPts val="0"/>
              </a:spcBef>
              <a:spcAft>
                <a:spcPts val="0"/>
              </a:spcAft>
              <a:buClr>
                <a:srgbClr val="434343"/>
              </a:buClr>
              <a:buSzPts val="2400"/>
            </a:pPr>
            <a:endParaRPr lang="en-US" sz="2400" dirty="0">
              <a:solidFill>
                <a:srgbClr val="434343"/>
              </a:solidFill>
              <a:latin typeface="Proxima Nova"/>
              <a:sym typeface="Proxima Nova"/>
            </a:endParaRPr>
          </a:p>
          <a:p>
            <a:pPr marL="419100" lvl="0" indent="-342900">
              <a:buClr>
                <a:srgbClr val="434343"/>
              </a:buClr>
              <a:buSzPts val="2400"/>
              <a:buFont typeface="Arial" panose="020B0604020202020204" pitchFamily="34" charset="0"/>
              <a:buChar char="•"/>
            </a:pPr>
            <a:r>
              <a:rPr lang="en-US" sz="2400" dirty="0">
                <a:solidFill>
                  <a:srgbClr val="434343"/>
                </a:solidFill>
                <a:latin typeface="Proxima Nova"/>
                <a:sym typeface="Proxima Nova"/>
                <a:hlinkClick r:id="rId3"/>
              </a:rPr>
              <a:t>https://hackernoon.com/what-makes-a-good-commit-message-995d23687ad</a:t>
            </a:r>
            <a:endParaRPr lang="en-US" sz="2400" dirty="0">
              <a:solidFill>
                <a:srgbClr val="434343"/>
              </a:solidFill>
              <a:latin typeface="Proxima Nova"/>
              <a:sym typeface="Proxima Nova"/>
            </a:endParaRPr>
          </a:p>
          <a:p>
            <a:pPr marL="419100" lvl="0" indent="-342900">
              <a:buClr>
                <a:srgbClr val="434343"/>
              </a:buClr>
              <a:buSzPts val="2400"/>
              <a:buFont typeface="Arial" panose="020B0604020202020204" pitchFamily="34" charset="0"/>
              <a:buChar char="•"/>
            </a:pPr>
            <a:r>
              <a:rPr lang="en-US" sz="2400" dirty="0">
                <a:solidFill>
                  <a:srgbClr val="434343"/>
                </a:solidFill>
                <a:latin typeface="Proxima Nova"/>
                <a:sym typeface="Proxima Nova"/>
                <a:hlinkClick r:id="rId4"/>
              </a:rPr>
              <a:t>https://chris.beams.io/posts/git-commit/</a:t>
            </a:r>
            <a:r>
              <a:rPr lang="en-US" sz="2400" dirty="0">
                <a:solidFill>
                  <a:srgbClr val="434343"/>
                </a:solidFill>
                <a:latin typeface="Proxima Nova"/>
                <a:sym typeface="Proxima Nova"/>
              </a:rPr>
              <a:t> </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sym typeface="Proxima Nova"/>
            </a:endParaRPr>
          </a:p>
        </p:txBody>
      </p:sp>
      <p:pic>
        <p:nvPicPr>
          <p:cNvPr id="93" name="Google Shape;93;p17" descr="metis-mini.png"/>
          <p:cNvPicPr preferRelativeResize="0"/>
          <p:nvPr/>
        </p:nvPicPr>
        <p:blipFill rotWithShape="1">
          <a:blip r:embed="rId5"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2830617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1015663"/>
          </a:xfrm>
          <a:prstGeom prst="rect">
            <a:avLst/>
          </a:prstGeom>
          <a:noFill/>
        </p:spPr>
        <p:txBody>
          <a:bodyPr wrap="square" rtlCol="0">
            <a:spAutoFit/>
          </a:bodyPr>
          <a:lstStyle/>
          <a:p>
            <a:r>
              <a:rPr lang="en-US" sz="2000" dirty="0"/>
              <a:t>At this point our repository and our working directory match.</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A09C314-D01F-B742-B346-B1BE7A3D80A7}"/>
              </a:ext>
            </a:extLst>
          </p:cNvPr>
          <p:cNvSpPr/>
          <p:nvPr/>
        </p:nvSpPr>
        <p:spPr>
          <a:xfrm>
            <a:off x="1047963" y="2718007"/>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17" name="Right Arrow 16">
            <a:extLst>
              <a:ext uri="{FF2B5EF4-FFF2-40B4-BE49-F238E27FC236}">
                <a16:creationId xmlns:a16="http://schemas.microsoft.com/office/drawing/2014/main" id="{565A619F-5283-C54D-AF04-36FC3AA253CD}"/>
              </a:ext>
            </a:extLst>
          </p:cNvPr>
          <p:cNvSpPr/>
          <p:nvPr/>
        </p:nvSpPr>
        <p:spPr>
          <a:xfrm rot="5400000">
            <a:off x="1456049" y="2417129"/>
            <a:ext cx="272888" cy="22625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862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1631216"/>
          </a:xfrm>
          <a:prstGeom prst="rect">
            <a:avLst/>
          </a:prstGeom>
          <a:noFill/>
        </p:spPr>
        <p:txBody>
          <a:bodyPr wrap="square" rtlCol="0">
            <a:spAutoFit/>
          </a:bodyPr>
          <a:lstStyle/>
          <a:p>
            <a:r>
              <a:rPr lang="en-US" sz="2000" dirty="0"/>
              <a:t>If we go through the process again, we can see that we’ll add a new commit that also lives in the 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A09C314-D01F-B742-B346-B1BE7A3D80A7}"/>
              </a:ext>
            </a:extLst>
          </p:cNvPr>
          <p:cNvSpPr/>
          <p:nvPr/>
        </p:nvSpPr>
        <p:spPr>
          <a:xfrm>
            <a:off x="1047963" y="2718007"/>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YEAH.</a:t>
            </a:r>
          </a:p>
        </p:txBody>
      </p:sp>
    </p:spTree>
    <p:extLst>
      <p:ext uri="{BB962C8B-B14F-4D97-AF65-F5344CB8AC3E}">
        <p14:creationId xmlns:p14="http://schemas.microsoft.com/office/powerpoint/2010/main" val="3065109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1631216"/>
          </a:xfrm>
          <a:prstGeom prst="rect">
            <a:avLst/>
          </a:prstGeom>
          <a:noFill/>
        </p:spPr>
        <p:txBody>
          <a:bodyPr wrap="square" rtlCol="0">
            <a:spAutoFit/>
          </a:bodyPr>
          <a:lstStyle/>
          <a:p>
            <a:r>
              <a:rPr lang="en-US" sz="2000" dirty="0"/>
              <a:t>If we go through the process again, we can see that we’ll add a new commit that also lives in the 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A09C314-D01F-B742-B346-B1BE7A3D80A7}"/>
              </a:ext>
            </a:extLst>
          </p:cNvPr>
          <p:cNvSpPr/>
          <p:nvPr/>
        </p:nvSpPr>
        <p:spPr>
          <a:xfrm>
            <a:off x="1047963" y="2718007"/>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17" name="Rounded Rectangle 16">
            <a:extLst>
              <a:ext uri="{FF2B5EF4-FFF2-40B4-BE49-F238E27FC236}">
                <a16:creationId xmlns:a16="http://schemas.microsoft.com/office/drawing/2014/main" id="{5D455899-F1C3-F642-B29A-01E95D15ADF7}"/>
              </a:ext>
            </a:extLst>
          </p:cNvPr>
          <p:cNvSpPr/>
          <p:nvPr/>
        </p:nvSpPr>
        <p:spPr>
          <a:xfrm>
            <a:off x="4845978" y="2718006"/>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YEAH.</a:t>
            </a:r>
          </a:p>
        </p:txBody>
      </p:sp>
      <p:sp>
        <p:nvSpPr>
          <p:cNvPr id="19" name="Rounded Rectangle 18">
            <a:extLst>
              <a:ext uri="{FF2B5EF4-FFF2-40B4-BE49-F238E27FC236}">
                <a16:creationId xmlns:a16="http://schemas.microsoft.com/office/drawing/2014/main" id="{C249B440-EDC5-BE44-BD0B-BC54FB90500A}"/>
              </a:ext>
            </a:extLst>
          </p:cNvPr>
          <p:cNvSpPr/>
          <p:nvPr/>
        </p:nvSpPr>
        <p:spPr>
          <a:xfrm>
            <a:off x="2958953" y="2718005"/>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22" name="Right Arrow 21">
            <a:extLst>
              <a:ext uri="{FF2B5EF4-FFF2-40B4-BE49-F238E27FC236}">
                <a16:creationId xmlns:a16="http://schemas.microsoft.com/office/drawing/2014/main" id="{7F25413D-AFB7-D241-85EF-0B107B1E7C17}"/>
              </a:ext>
            </a:extLst>
          </p:cNvPr>
          <p:cNvSpPr/>
          <p:nvPr/>
        </p:nvSpPr>
        <p:spPr>
          <a:xfrm>
            <a:off x="2229492" y="294868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6A48FCDA-E284-324E-B9A1-8170BECB12EE}"/>
              </a:ext>
            </a:extLst>
          </p:cNvPr>
          <p:cNvSpPr/>
          <p:nvPr/>
        </p:nvSpPr>
        <p:spPr>
          <a:xfrm>
            <a:off x="4140473" y="2923487"/>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016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707886"/>
          </a:xfrm>
          <a:prstGeom prst="rect">
            <a:avLst/>
          </a:prstGeom>
          <a:noFill/>
        </p:spPr>
        <p:txBody>
          <a:bodyPr wrap="square" rtlCol="0">
            <a:spAutoFit/>
          </a:bodyPr>
          <a:lstStyle/>
          <a:p>
            <a:r>
              <a:rPr lang="en-US" sz="2000" dirty="0"/>
              <a:t>What if I want to revert to the original commit?</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A09C314-D01F-B742-B346-B1BE7A3D80A7}"/>
              </a:ext>
            </a:extLst>
          </p:cNvPr>
          <p:cNvSpPr/>
          <p:nvPr/>
        </p:nvSpPr>
        <p:spPr>
          <a:xfrm>
            <a:off x="1047963" y="2718007"/>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17" name="Rounded Rectangle 16">
            <a:extLst>
              <a:ext uri="{FF2B5EF4-FFF2-40B4-BE49-F238E27FC236}">
                <a16:creationId xmlns:a16="http://schemas.microsoft.com/office/drawing/2014/main" id="{5D455899-F1C3-F642-B29A-01E95D15ADF7}"/>
              </a:ext>
            </a:extLst>
          </p:cNvPr>
          <p:cNvSpPr/>
          <p:nvPr/>
        </p:nvSpPr>
        <p:spPr>
          <a:xfrm>
            <a:off x="4845978" y="2718006"/>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YEAH.</a:t>
            </a:r>
          </a:p>
        </p:txBody>
      </p:sp>
      <p:sp>
        <p:nvSpPr>
          <p:cNvPr id="19" name="Rounded Rectangle 18">
            <a:extLst>
              <a:ext uri="{FF2B5EF4-FFF2-40B4-BE49-F238E27FC236}">
                <a16:creationId xmlns:a16="http://schemas.microsoft.com/office/drawing/2014/main" id="{C249B440-EDC5-BE44-BD0B-BC54FB90500A}"/>
              </a:ext>
            </a:extLst>
          </p:cNvPr>
          <p:cNvSpPr/>
          <p:nvPr/>
        </p:nvSpPr>
        <p:spPr>
          <a:xfrm>
            <a:off x="2958953" y="2718005"/>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22" name="Right Arrow 21">
            <a:extLst>
              <a:ext uri="{FF2B5EF4-FFF2-40B4-BE49-F238E27FC236}">
                <a16:creationId xmlns:a16="http://schemas.microsoft.com/office/drawing/2014/main" id="{7F25413D-AFB7-D241-85EF-0B107B1E7C17}"/>
              </a:ext>
            </a:extLst>
          </p:cNvPr>
          <p:cNvSpPr/>
          <p:nvPr/>
        </p:nvSpPr>
        <p:spPr>
          <a:xfrm>
            <a:off x="2229492" y="294868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6A48FCDA-E284-324E-B9A1-8170BECB12EE}"/>
              </a:ext>
            </a:extLst>
          </p:cNvPr>
          <p:cNvSpPr/>
          <p:nvPr/>
        </p:nvSpPr>
        <p:spPr>
          <a:xfrm>
            <a:off x="4140473" y="2923487"/>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07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 Log</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There’s a command underneath git called </a:t>
            </a:r>
            <a:r>
              <a:rPr lang="en-US" sz="2400" b="1" i="0" u="none" strike="noStrike" cap="none" dirty="0">
                <a:solidFill>
                  <a:srgbClr val="434343"/>
                </a:solidFill>
                <a:latin typeface="Proxima Nova"/>
                <a:ea typeface="Proxima Nova"/>
                <a:cs typeface="Proxima Nova"/>
                <a:sym typeface="Proxima Nova"/>
              </a:rPr>
              <a:t>git log</a:t>
            </a:r>
            <a:r>
              <a:rPr lang="en-US" sz="2400" b="0" i="0" u="none" strike="noStrike" cap="none" dirty="0">
                <a:solidFill>
                  <a:srgbClr val="434343"/>
                </a:solidFill>
                <a:latin typeface="Proxima Nova"/>
                <a:ea typeface="Proxima Nova"/>
                <a:cs typeface="Proxima Nova"/>
                <a:sym typeface="Proxima Nova"/>
              </a:rPr>
              <a:t>. It displays a list of all the previous commits and information about them.</a:t>
            </a:r>
            <a:endParaRPr dirty="0"/>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73162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0"/>
        <p:cNvGrpSpPr/>
        <p:nvPr/>
      </p:nvGrpSpPr>
      <p:grpSpPr>
        <a:xfrm>
          <a:off x="0" y="0"/>
          <a:ext cx="0" cy="0"/>
          <a:chOff x="0" y="0"/>
          <a:chExt cx="0" cy="0"/>
        </a:xfrm>
      </p:grpSpPr>
      <p:grpSp>
        <p:nvGrpSpPr>
          <p:cNvPr id="10" name="Group 9">
            <a:extLst>
              <a:ext uri="{FF2B5EF4-FFF2-40B4-BE49-F238E27FC236}">
                <a16:creationId xmlns:a16="http://schemas.microsoft.com/office/drawing/2014/main" id="{7FC73FAC-E0CF-0E4B-AE37-0551A305FFB6}"/>
              </a:ext>
            </a:extLst>
          </p:cNvPr>
          <p:cNvGrpSpPr/>
          <p:nvPr/>
        </p:nvGrpSpPr>
        <p:grpSpPr>
          <a:xfrm>
            <a:off x="193637" y="401786"/>
            <a:ext cx="8814176" cy="4530902"/>
            <a:chOff x="157348" y="760288"/>
            <a:chExt cx="6852540" cy="3787311"/>
          </a:xfrm>
        </p:grpSpPr>
        <p:pic>
          <p:nvPicPr>
            <p:cNvPr id="7" name="Picture 6">
              <a:extLst>
                <a:ext uri="{FF2B5EF4-FFF2-40B4-BE49-F238E27FC236}">
                  <a16:creationId xmlns:a16="http://schemas.microsoft.com/office/drawing/2014/main" id="{4CAA5DF3-F629-0044-9D96-2B952A5579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7348" y="760288"/>
              <a:ext cx="6852540" cy="3787311"/>
            </a:xfrm>
            <a:prstGeom prst="rect">
              <a:avLst/>
            </a:prstGeom>
          </p:spPr>
        </p:pic>
        <p:sp>
          <p:nvSpPr>
            <p:cNvPr id="9" name="Rectangle 8">
              <a:extLst>
                <a:ext uri="{FF2B5EF4-FFF2-40B4-BE49-F238E27FC236}">
                  <a16:creationId xmlns:a16="http://schemas.microsoft.com/office/drawing/2014/main" id="{84DEE4E5-9207-8141-BBCE-6107014B7613}"/>
                </a:ext>
              </a:extLst>
            </p:cNvPr>
            <p:cNvSpPr/>
            <p:nvPr/>
          </p:nvSpPr>
          <p:spPr>
            <a:xfrm>
              <a:off x="1726059" y="1058238"/>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367D75-FA38-3E48-BDBE-2743D4395E62}"/>
                </a:ext>
              </a:extLst>
            </p:cNvPr>
            <p:cNvSpPr/>
            <p:nvPr/>
          </p:nvSpPr>
          <p:spPr>
            <a:xfrm>
              <a:off x="1726058" y="1970926"/>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9D4126-13B2-454E-BCFB-C2F89FEA1B91}"/>
                </a:ext>
              </a:extLst>
            </p:cNvPr>
            <p:cNvSpPr/>
            <p:nvPr/>
          </p:nvSpPr>
          <p:spPr>
            <a:xfrm>
              <a:off x="1726057" y="2883614"/>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6C29FB-FA56-7942-A331-A84A06EDB1FB}"/>
                </a:ext>
              </a:extLst>
            </p:cNvPr>
            <p:cNvSpPr/>
            <p:nvPr/>
          </p:nvSpPr>
          <p:spPr>
            <a:xfrm>
              <a:off x="1726056" y="3796302"/>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8367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0"/>
        <p:cNvGrpSpPr/>
        <p:nvPr/>
      </p:nvGrpSpPr>
      <p:grpSpPr>
        <a:xfrm>
          <a:off x="0" y="0"/>
          <a:ext cx="0" cy="0"/>
          <a:chOff x="0" y="0"/>
          <a:chExt cx="0" cy="0"/>
        </a:xfrm>
      </p:grpSpPr>
      <p:grpSp>
        <p:nvGrpSpPr>
          <p:cNvPr id="10" name="Group 9">
            <a:extLst>
              <a:ext uri="{FF2B5EF4-FFF2-40B4-BE49-F238E27FC236}">
                <a16:creationId xmlns:a16="http://schemas.microsoft.com/office/drawing/2014/main" id="{7FC73FAC-E0CF-0E4B-AE37-0551A305FFB6}"/>
              </a:ext>
            </a:extLst>
          </p:cNvPr>
          <p:cNvGrpSpPr/>
          <p:nvPr/>
        </p:nvGrpSpPr>
        <p:grpSpPr>
          <a:xfrm>
            <a:off x="193637" y="401786"/>
            <a:ext cx="8814176" cy="4530902"/>
            <a:chOff x="157348" y="760288"/>
            <a:chExt cx="6852540" cy="3787311"/>
          </a:xfrm>
        </p:grpSpPr>
        <p:pic>
          <p:nvPicPr>
            <p:cNvPr id="7" name="Picture 6">
              <a:extLst>
                <a:ext uri="{FF2B5EF4-FFF2-40B4-BE49-F238E27FC236}">
                  <a16:creationId xmlns:a16="http://schemas.microsoft.com/office/drawing/2014/main" id="{4CAA5DF3-F629-0044-9D96-2B952A5579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7348" y="760288"/>
              <a:ext cx="6852540" cy="3787311"/>
            </a:xfrm>
            <a:prstGeom prst="rect">
              <a:avLst/>
            </a:prstGeom>
          </p:spPr>
        </p:pic>
        <p:sp>
          <p:nvSpPr>
            <p:cNvPr id="9" name="Rectangle 8">
              <a:extLst>
                <a:ext uri="{FF2B5EF4-FFF2-40B4-BE49-F238E27FC236}">
                  <a16:creationId xmlns:a16="http://schemas.microsoft.com/office/drawing/2014/main" id="{84DEE4E5-9207-8141-BBCE-6107014B7613}"/>
                </a:ext>
              </a:extLst>
            </p:cNvPr>
            <p:cNvSpPr/>
            <p:nvPr/>
          </p:nvSpPr>
          <p:spPr>
            <a:xfrm>
              <a:off x="1726059" y="1058238"/>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367D75-FA38-3E48-BDBE-2743D4395E62}"/>
                </a:ext>
              </a:extLst>
            </p:cNvPr>
            <p:cNvSpPr/>
            <p:nvPr/>
          </p:nvSpPr>
          <p:spPr>
            <a:xfrm>
              <a:off x="1726058" y="1970926"/>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9D4126-13B2-454E-BCFB-C2F89FEA1B91}"/>
                </a:ext>
              </a:extLst>
            </p:cNvPr>
            <p:cNvSpPr/>
            <p:nvPr/>
          </p:nvSpPr>
          <p:spPr>
            <a:xfrm>
              <a:off x="1726057" y="2883614"/>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6C29FB-FA56-7942-A331-A84A06EDB1FB}"/>
                </a:ext>
              </a:extLst>
            </p:cNvPr>
            <p:cNvSpPr/>
            <p:nvPr/>
          </p:nvSpPr>
          <p:spPr>
            <a:xfrm>
              <a:off x="1726056" y="3796302"/>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C8AADFDA-EE03-E24C-8502-B6871C6B531B}"/>
              </a:ext>
            </a:extLst>
          </p:cNvPr>
          <p:cNvCxnSpPr/>
          <p:nvPr/>
        </p:nvCxnSpPr>
        <p:spPr>
          <a:xfrm flipH="1" flipV="1">
            <a:off x="4711700" y="821735"/>
            <a:ext cx="1803400" cy="1091883"/>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BF000FF-4A59-1246-985B-8F7EA0150CE4}"/>
              </a:ext>
            </a:extLst>
          </p:cNvPr>
          <p:cNvSpPr txBox="1"/>
          <p:nvPr/>
        </p:nvSpPr>
        <p:spPr>
          <a:xfrm>
            <a:off x="6515100" y="1772880"/>
            <a:ext cx="2070100" cy="523220"/>
          </a:xfrm>
          <a:prstGeom prst="rect">
            <a:avLst/>
          </a:prstGeom>
          <a:noFill/>
        </p:spPr>
        <p:txBody>
          <a:bodyPr wrap="square" rtlCol="0">
            <a:spAutoFit/>
          </a:bodyPr>
          <a:lstStyle/>
          <a:p>
            <a:r>
              <a:rPr lang="en-US" sz="2800" dirty="0">
                <a:solidFill>
                  <a:srgbClr val="FF0000"/>
                </a:solidFill>
              </a:rPr>
              <a:t>Commit IDs</a:t>
            </a:r>
          </a:p>
        </p:txBody>
      </p:sp>
      <p:cxnSp>
        <p:nvCxnSpPr>
          <p:cNvPr id="21" name="Straight Arrow Connector 20">
            <a:extLst>
              <a:ext uri="{FF2B5EF4-FFF2-40B4-BE49-F238E27FC236}">
                <a16:creationId xmlns:a16="http://schemas.microsoft.com/office/drawing/2014/main" id="{2402EB9D-F894-834A-866F-55BFAC23396C}"/>
              </a:ext>
            </a:extLst>
          </p:cNvPr>
          <p:cNvCxnSpPr>
            <a:cxnSpLocks/>
          </p:cNvCxnSpPr>
          <p:nvPr/>
        </p:nvCxnSpPr>
        <p:spPr>
          <a:xfrm flipH="1" flipV="1">
            <a:off x="4978400" y="1772881"/>
            <a:ext cx="1536700" cy="261609"/>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29B630E-2499-C949-BC04-BB1E3362B913}"/>
              </a:ext>
            </a:extLst>
          </p:cNvPr>
          <p:cNvCxnSpPr>
            <a:cxnSpLocks/>
          </p:cNvCxnSpPr>
          <p:nvPr/>
        </p:nvCxnSpPr>
        <p:spPr>
          <a:xfrm flipH="1">
            <a:off x="4978400" y="2165296"/>
            <a:ext cx="1536700" cy="69946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7F21D0F-F720-CB40-8B78-96C23CE43EDB}"/>
              </a:ext>
            </a:extLst>
          </p:cNvPr>
          <p:cNvCxnSpPr>
            <a:cxnSpLocks/>
          </p:cNvCxnSpPr>
          <p:nvPr/>
        </p:nvCxnSpPr>
        <p:spPr>
          <a:xfrm flipH="1">
            <a:off x="4889500" y="2296100"/>
            <a:ext cx="1625600" cy="155200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485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0"/>
        <p:cNvGrpSpPr/>
        <p:nvPr/>
      </p:nvGrpSpPr>
      <p:grpSpPr>
        <a:xfrm>
          <a:off x="0" y="0"/>
          <a:ext cx="0" cy="0"/>
          <a:chOff x="0" y="0"/>
          <a:chExt cx="0" cy="0"/>
        </a:xfrm>
      </p:grpSpPr>
      <p:grpSp>
        <p:nvGrpSpPr>
          <p:cNvPr id="10" name="Group 9">
            <a:extLst>
              <a:ext uri="{FF2B5EF4-FFF2-40B4-BE49-F238E27FC236}">
                <a16:creationId xmlns:a16="http://schemas.microsoft.com/office/drawing/2014/main" id="{7FC73FAC-E0CF-0E4B-AE37-0551A305FFB6}"/>
              </a:ext>
            </a:extLst>
          </p:cNvPr>
          <p:cNvGrpSpPr/>
          <p:nvPr/>
        </p:nvGrpSpPr>
        <p:grpSpPr>
          <a:xfrm>
            <a:off x="193637" y="401786"/>
            <a:ext cx="8814176" cy="4530902"/>
            <a:chOff x="157348" y="760288"/>
            <a:chExt cx="6852540" cy="3787311"/>
          </a:xfrm>
        </p:grpSpPr>
        <p:pic>
          <p:nvPicPr>
            <p:cNvPr id="7" name="Picture 6">
              <a:extLst>
                <a:ext uri="{FF2B5EF4-FFF2-40B4-BE49-F238E27FC236}">
                  <a16:creationId xmlns:a16="http://schemas.microsoft.com/office/drawing/2014/main" id="{4CAA5DF3-F629-0044-9D96-2B952A5579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7348" y="760288"/>
              <a:ext cx="6852540" cy="3787311"/>
            </a:xfrm>
            <a:prstGeom prst="rect">
              <a:avLst/>
            </a:prstGeom>
          </p:spPr>
        </p:pic>
        <p:sp>
          <p:nvSpPr>
            <p:cNvPr id="9" name="Rectangle 8">
              <a:extLst>
                <a:ext uri="{FF2B5EF4-FFF2-40B4-BE49-F238E27FC236}">
                  <a16:creationId xmlns:a16="http://schemas.microsoft.com/office/drawing/2014/main" id="{84DEE4E5-9207-8141-BBCE-6107014B7613}"/>
                </a:ext>
              </a:extLst>
            </p:cNvPr>
            <p:cNvSpPr/>
            <p:nvPr/>
          </p:nvSpPr>
          <p:spPr>
            <a:xfrm>
              <a:off x="1726059" y="1058238"/>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367D75-FA38-3E48-BDBE-2743D4395E62}"/>
                </a:ext>
              </a:extLst>
            </p:cNvPr>
            <p:cNvSpPr/>
            <p:nvPr/>
          </p:nvSpPr>
          <p:spPr>
            <a:xfrm>
              <a:off x="1726058" y="1970926"/>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9D4126-13B2-454E-BCFB-C2F89FEA1B91}"/>
                </a:ext>
              </a:extLst>
            </p:cNvPr>
            <p:cNvSpPr/>
            <p:nvPr/>
          </p:nvSpPr>
          <p:spPr>
            <a:xfrm>
              <a:off x="1726057" y="2883614"/>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6C29FB-FA56-7942-A331-A84A06EDB1FB}"/>
                </a:ext>
              </a:extLst>
            </p:cNvPr>
            <p:cNvSpPr/>
            <p:nvPr/>
          </p:nvSpPr>
          <p:spPr>
            <a:xfrm>
              <a:off x="1726056" y="3796302"/>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C8AADFDA-EE03-E24C-8502-B6871C6B531B}"/>
              </a:ext>
            </a:extLst>
          </p:cNvPr>
          <p:cNvCxnSpPr>
            <a:cxnSpLocks/>
          </p:cNvCxnSpPr>
          <p:nvPr/>
        </p:nvCxnSpPr>
        <p:spPr>
          <a:xfrm flipH="1" flipV="1">
            <a:off x="4432300" y="1451179"/>
            <a:ext cx="2082800" cy="286689"/>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BF000FF-4A59-1246-985B-8F7EA0150CE4}"/>
              </a:ext>
            </a:extLst>
          </p:cNvPr>
          <p:cNvSpPr txBox="1"/>
          <p:nvPr/>
        </p:nvSpPr>
        <p:spPr>
          <a:xfrm>
            <a:off x="6515100" y="1501979"/>
            <a:ext cx="2070100" cy="954107"/>
          </a:xfrm>
          <a:prstGeom prst="rect">
            <a:avLst/>
          </a:prstGeom>
          <a:noFill/>
        </p:spPr>
        <p:txBody>
          <a:bodyPr wrap="square" rtlCol="0">
            <a:spAutoFit/>
          </a:bodyPr>
          <a:lstStyle/>
          <a:p>
            <a:r>
              <a:rPr lang="en-US" sz="2800" dirty="0">
                <a:solidFill>
                  <a:srgbClr val="FF0000"/>
                </a:solidFill>
              </a:rPr>
              <a:t>Commit Messages</a:t>
            </a:r>
          </a:p>
        </p:txBody>
      </p:sp>
      <p:cxnSp>
        <p:nvCxnSpPr>
          <p:cNvPr id="21" name="Straight Arrow Connector 20">
            <a:extLst>
              <a:ext uri="{FF2B5EF4-FFF2-40B4-BE49-F238E27FC236}">
                <a16:creationId xmlns:a16="http://schemas.microsoft.com/office/drawing/2014/main" id="{2402EB9D-F894-834A-866F-55BFAC23396C}"/>
              </a:ext>
            </a:extLst>
          </p:cNvPr>
          <p:cNvCxnSpPr>
            <a:cxnSpLocks/>
          </p:cNvCxnSpPr>
          <p:nvPr/>
        </p:nvCxnSpPr>
        <p:spPr>
          <a:xfrm flipH="1">
            <a:off x="4889500" y="1882161"/>
            <a:ext cx="1625600" cy="44294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29B630E-2499-C949-BC04-BB1E3362B913}"/>
              </a:ext>
            </a:extLst>
          </p:cNvPr>
          <p:cNvCxnSpPr>
            <a:cxnSpLocks/>
          </p:cNvCxnSpPr>
          <p:nvPr/>
        </p:nvCxnSpPr>
        <p:spPr>
          <a:xfrm flipH="1">
            <a:off x="2211410" y="2034490"/>
            <a:ext cx="4303690" cy="1420189"/>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7F21D0F-F720-CB40-8B78-96C23CE43EDB}"/>
              </a:ext>
            </a:extLst>
          </p:cNvPr>
          <p:cNvCxnSpPr>
            <a:cxnSpLocks/>
          </p:cNvCxnSpPr>
          <p:nvPr/>
        </p:nvCxnSpPr>
        <p:spPr>
          <a:xfrm flipH="1">
            <a:off x="3149600" y="2186819"/>
            <a:ext cx="3365500" cy="2490549"/>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4148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 Reset</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So if I want to return to a previous state of code, I can just find the correct </a:t>
            </a:r>
            <a:r>
              <a:rPr lang="en-US" sz="2400" b="1" i="0" u="none" strike="noStrike" cap="none" dirty="0">
                <a:solidFill>
                  <a:srgbClr val="434343"/>
                </a:solidFill>
                <a:latin typeface="Proxima Nova"/>
                <a:ea typeface="Proxima Nova"/>
                <a:cs typeface="Proxima Nova"/>
                <a:sym typeface="Proxima Nova"/>
              </a:rPr>
              <a:t>commit id</a:t>
            </a:r>
            <a:r>
              <a:rPr lang="en-US" sz="2400" i="0" u="none" strike="noStrike" cap="none" dirty="0">
                <a:solidFill>
                  <a:srgbClr val="434343"/>
                </a:solidFill>
                <a:latin typeface="Proxima Nova"/>
                <a:ea typeface="Proxima Nova"/>
                <a:cs typeface="Proxima Nova"/>
                <a:sym typeface="Proxima Nova"/>
              </a:rPr>
              <a:t> then tell git to reset to that state.</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sym typeface="Proxima Nova"/>
            </a:endParaRPr>
          </a:p>
          <a:p>
            <a:pPr marL="76200" marR="0" lvl="0" indent="0" algn="l" rtl="0">
              <a:lnSpc>
                <a:spcPct val="115000"/>
              </a:lnSpc>
              <a:spcBef>
                <a:spcPts val="0"/>
              </a:spcBef>
              <a:spcAft>
                <a:spcPts val="0"/>
              </a:spcAft>
              <a:buClr>
                <a:srgbClr val="434343"/>
              </a:buClr>
              <a:buSzPts val="2400"/>
            </a:pPr>
            <a:endParaRPr dirty="0"/>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8BFD6A49-DD92-3249-AEEB-102BD48C86F6}"/>
              </a:ext>
            </a:extLst>
          </p:cNvPr>
          <p:cNvSpPr/>
          <p:nvPr/>
        </p:nvSpPr>
        <p:spPr>
          <a:xfrm>
            <a:off x="206767" y="3515699"/>
            <a:ext cx="8730466"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reset 128fc8819d8433971302cc94f5f3db7af08d4c51</a:t>
            </a:r>
          </a:p>
        </p:txBody>
      </p:sp>
    </p:spTree>
    <p:extLst>
      <p:ext uri="{BB962C8B-B14F-4D97-AF65-F5344CB8AC3E}">
        <p14:creationId xmlns:p14="http://schemas.microsoft.com/office/powerpoint/2010/main" val="1178203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Rectangle 3">
            <a:extLst>
              <a:ext uri="{FF2B5EF4-FFF2-40B4-BE49-F238E27FC236}">
                <a16:creationId xmlns:a16="http://schemas.microsoft.com/office/drawing/2014/main" id="{40DA3AC0-D52C-E14F-9391-659E1D599503}"/>
              </a:ext>
            </a:extLst>
          </p:cNvPr>
          <p:cNvSpPr/>
          <p:nvPr/>
        </p:nvSpPr>
        <p:spPr>
          <a:xfrm>
            <a:off x="429369" y="270344"/>
            <a:ext cx="4905955" cy="461175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8BF7D87-2919-2646-99B0-6F52D03FF140}"/>
              </a:ext>
            </a:extLst>
          </p:cNvPr>
          <p:cNvSpPr txBox="1"/>
          <p:nvPr/>
        </p:nvSpPr>
        <p:spPr>
          <a:xfrm>
            <a:off x="516834" y="365760"/>
            <a:ext cx="4675367" cy="2031325"/>
          </a:xfrm>
          <a:prstGeom prst="rect">
            <a:avLst/>
          </a:prstGeom>
          <a:noFill/>
        </p:spPr>
        <p:txBody>
          <a:bodyPr wrap="square" rtlCol="0">
            <a:spAutoFit/>
          </a:bodyPr>
          <a:lstStyle/>
          <a:p>
            <a:r>
              <a:rPr lang="en-US" dirty="0">
                <a:latin typeface="Courier" pitchFamily="2" charset="0"/>
              </a:rPr>
              <a:t>def main():</a:t>
            </a:r>
          </a:p>
          <a:p>
            <a:r>
              <a:rPr lang="en-US" dirty="0">
                <a:latin typeface="Courier" pitchFamily="2" charset="0"/>
              </a:rPr>
              <a:t>    query = “SELECT * FROM customers”</a:t>
            </a:r>
          </a:p>
          <a:p>
            <a:r>
              <a:rPr lang="en-US" dirty="0">
                <a:latin typeface="Courier" pitchFamily="2" charset="0"/>
              </a:rPr>
              <a:t>    table = </a:t>
            </a:r>
            <a:r>
              <a:rPr lang="en-US" dirty="0" err="1">
                <a:latin typeface="Courier" pitchFamily="2" charset="0"/>
              </a:rPr>
              <a:t>sql.read</a:t>
            </a:r>
            <a:r>
              <a:rPr lang="en-US" dirty="0">
                <a:latin typeface="Courier" pitchFamily="2" charset="0"/>
              </a:rPr>
              <a:t>(query)</a:t>
            </a:r>
          </a:p>
          <a:p>
            <a:r>
              <a:rPr lang="en-US" dirty="0">
                <a:latin typeface="Courier" pitchFamily="2" charset="0"/>
              </a:rPr>
              <a:t>    </a:t>
            </a:r>
            <a:r>
              <a:rPr lang="en-US" dirty="0" err="1">
                <a:latin typeface="Courier" pitchFamily="2" charset="0"/>
              </a:rPr>
              <a:t>customer_records</a:t>
            </a:r>
            <a:r>
              <a:rPr lang="en-US" dirty="0">
                <a:latin typeface="Courier" pitchFamily="2" charset="0"/>
              </a:rPr>
              <a:t> = </a:t>
            </a:r>
            <a:r>
              <a:rPr lang="en-US" dirty="0" err="1">
                <a:latin typeface="Courier" pitchFamily="2" charset="0"/>
              </a:rPr>
              <a:t>pd.DataFrame</a:t>
            </a:r>
            <a:r>
              <a:rPr lang="en-US" dirty="0">
                <a:latin typeface="Courier" pitchFamily="2" charset="0"/>
              </a:rPr>
              <a:t>(table)</a:t>
            </a:r>
          </a:p>
          <a:p>
            <a:r>
              <a:rPr lang="en-US" dirty="0">
                <a:latin typeface="Courier" pitchFamily="2" charset="0"/>
              </a:rPr>
              <a:t>    users = </a:t>
            </a:r>
            <a:r>
              <a:rPr lang="en-US" dirty="0" err="1">
                <a:latin typeface="Courier" pitchFamily="2" charset="0"/>
              </a:rPr>
              <a:t>customer_records</a:t>
            </a:r>
            <a:r>
              <a:rPr lang="en-US" dirty="0">
                <a:latin typeface="Courier" pitchFamily="2" charset="0"/>
              </a:rPr>
              <a:t>[‘username’]</a:t>
            </a:r>
          </a:p>
          <a:p>
            <a:r>
              <a:rPr lang="en-US" dirty="0">
                <a:latin typeface="Courier" pitchFamily="2" charset="0"/>
              </a:rPr>
              <a:t>    print(</a:t>
            </a:r>
            <a:r>
              <a:rPr lang="en-US" dirty="0" err="1">
                <a:latin typeface="Courier" pitchFamily="2" charset="0"/>
              </a:rPr>
              <a:t>users.value_counts</a:t>
            </a:r>
            <a:r>
              <a:rPr lang="en-US" dirty="0">
                <a:latin typeface="Courier" pitchFamily="2" charset="0"/>
              </a:rPr>
              <a:t>())</a:t>
            </a:r>
          </a:p>
          <a:p>
            <a:endParaRPr lang="en-US" dirty="0">
              <a:latin typeface="Courier" pitchFamily="2" charset="0"/>
            </a:endParaRPr>
          </a:p>
          <a:p>
            <a:r>
              <a:rPr lang="en-US" dirty="0">
                <a:latin typeface="Courier" pitchFamily="2" charset="0"/>
              </a:rPr>
              <a:t>if __name__ == “__main__”:</a:t>
            </a:r>
          </a:p>
          <a:p>
            <a:r>
              <a:rPr lang="en-US" dirty="0">
                <a:latin typeface="Courier" pitchFamily="2" charset="0"/>
              </a:rPr>
              <a:t>    main()</a:t>
            </a:r>
          </a:p>
        </p:txBody>
      </p:sp>
      <p:sp>
        <p:nvSpPr>
          <p:cNvPr id="6" name="TextBox 5">
            <a:extLst>
              <a:ext uri="{FF2B5EF4-FFF2-40B4-BE49-F238E27FC236}">
                <a16:creationId xmlns:a16="http://schemas.microsoft.com/office/drawing/2014/main" id="{4ED8DA53-6A6D-A24A-B0DF-F61B5F2D526C}"/>
              </a:ext>
            </a:extLst>
          </p:cNvPr>
          <p:cNvSpPr txBox="1"/>
          <p:nvPr/>
        </p:nvSpPr>
        <p:spPr>
          <a:xfrm>
            <a:off x="5915770" y="1791392"/>
            <a:ext cx="2751151" cy="1569660"/>
          </a:xfrm>
          <a:prstGeom prst="rect">
            <a:avLst/>
          </a:prstGeom>
          <a:noFill/>
        </p:spPr>
        <p:txBody>
          <a:bodyPr wrap="square" rtlCol="0">
            <a:spAutoFit/>
          </a:bodyPr>
          <a:lstStyle/>
          <a:p>
            <a:r>
              <a:rPr lang="en-US" sz="2400" dirty="0">
                <a:solidFill>
                  <a:schemeClr val="tx1"/>
                </a:solidFill>
              </a:rPr>
              <a:t>Let’s imagine that Janice sets out to write some code to generate a report. </a:t>
            </a:r>
          </a:p>
        </p:txBody>
      </p:sp>
    </p:spTree>
    <p:extLst>
      <p:ext uri="{BB962C8B-B14F-4D97-AF65-F5344CB8AC3E}">
        <p14:creationId xmlns:p14="http://schemas.microsoft.com/office/powerpoint/2010/main" val="477470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400110"/>
          </a:xfrm>
          <a:prstGeom prst="rect">
            <a:avLst/>
          </a:prstGeom>
          <a:noFill/>
        </p:spPr>
        <p:txBody>
          <a:bodyPr wrap="square" rtlCol="0">
            <a:spAutoFit/>
          </a:bodyPr>
          <a:lstStyle/>
          <a:p>
            <a:r>
              <a:rPr lang="en-US" sz="2000" dirty="0"/>
              <a:t>Before reset.</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A09C314-D01F-B742-B346-B1BE7A3D80A7}"/>
              </a:ext>
            </a:extLst>
          </p:cNvPr>
          <p:cNvSpPr/>
          <p:nvPr/>
        </p:nvSpPr>
        <p:spPr>
          <a:xfrm>
            <a:off x="1047963" y="2718007"/>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17" name="Rounded Rectangle 16">
            <a:extLst>
              <a:ext uri="{FF2B5EF4-FFF2-40B4-BE49-F238E27FC236}">
                <a16:creationId xmlns:a16="http://schemas.microsoft.com/office/drawing/2014/main" id="{5D455899-F1C3-F642-B29A-01E95D15ADF7}"/>
              </a:ext>
            </a:extLst>
          </p:cNvPr>
          <p:cNvSpPr/>
          <p:nvPr/>
        </p:nvSpPr>
        <p:spPr>
          <a:xfrm>
            <a:off x="4845978" y="2718006"/>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YEAH.</a:t>
            </a:r>
          </a:p>
        </p:txBody>
      </p:sp>
      <p:sp>
        <p:nvSpPr>
          <p:cNvPr id="19" name="Rounded Rectangle 18">
            <a:extLst>
              <a:ext uri="{FF2B5EF4-FFF2-40B4-BE49-F238E27FC236}">
                <a16:creationId xmlns:a16="http://schemas.microsoft.com/office/drawing/2014/main" id="{C249B440-EDC5-BE44-BD0B-BC54FB90500A}"/>
              </a:ext>
            </a:extLst>
          </p:cNvPr>
          <p:cNvSpPr/>
          <p:nvPr/>
        </p:nvSpPr>
        <p:spPr>
          <a:xfrm>
            <a:off x="2958953" y="2718005"/>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22" name="Right Arrow 21">
            <a:extLst>
              <a:ext uri="{FF2B5EF4-FFF2-40B4-BE49-F238E27FC236}">
                <a16:creationId xmlns:a16="http://schemas.microsoft.com/office/drawing/2014/main" id="{7F25413D-AFB7-D241-85EF-0B107B1E7C17}"/>
              </a:ext>
            </a:extLst>
          </p:cNvPr>
          <p:cNvSpPr/>
          <p:nvPr/>
        </p:nvSpPr>
        <p:spPr>
          <a:xfrm>
            <a:off x="2229492" y="294868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6A48FCDA-E284-324E-B9A1-8170BECB12EE}"/>
              </a:ext>
            </a:extLst>
          </p:cNvPr>
          <p:cNvSpPr/>
          <p:nvPr/>
        </p:nvSpPr>
        <p:spPr>
          <a:xfrm>
            <a:off x="4140473" y="2923487"/>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8652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400110"/>
          </a:xfrm>
          <a:prstGeom prst="rect">
            <a:avLst/>
          </a:prstGeom>
          <a:noFill/>
        </p:spPr>
        <p:txBody>
          <a:bodyPr wrap="square" rtlCol="0">
            <a:spAutoFit/>
          </a:bodyPr>
          <a:lstStyle/>
          <a:p>
            <a:r>
              <a:rPr lang="en-US" sz="2000" dirty="0"/>
              <a:t>After reset.</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F4984232-5C60-A84A-965A-A6F220412B10}"/>
              </a:ext>
            </a:extLst>
          </p:cNvPr>
          <p:cNvSpPr/>
          <p:nvPr/>
        </p:nvSpPr>
        <p:spPr>
          <a:xfrm>
            <a:off x="1047963" y="2730499"/>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Tree>
    <p:extLst>
      <p:ext uri="{BB962C8B-B14F-4D97-AF65-F5344CB8AC3E}">
        <p14:creationId xmlns:p14="http://schemas.microsoft.com/office/powerpoint/2010/main" val="4176868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 A quick review</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Git gives us the ability to track our code over time</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It gives us the history of our code, and the ability to reset to a previous status</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It provides a flexible interface for making checkpoints (called commits)</a:t>
            </a: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26241860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5"/>
          <p:cNvSpPr txBox="1">
            <a:spLocks noGrp="1"/>
          </p:cNvSpPr>
          <p:nvPr>
            <p:ph type="title"/>
          </p:nvPr>
        </p:nvSpPr>
        <p:spPr>
          <a:xfrm>
            <a:off x="311700" y="1239177"/>
            <a:ext cx="8520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i="0" u="none" strike="noStrike" cap="none" dirty="0">
                <a:solidFill>
                  <a:schemeClr val="dk1"/>
                </a:solidFill>
                <a:latin typeface="Proxima Nova"/>
                <a:ea typeface="Proxima Nova"/>
                <a:cs typeface="Proxima Nova"/>
                <a:sym typeface="Proxima Nova"/>
              </a:rPr>
              <a:t>Exercise: Building</a:t>
            </a:r>
            <a:br>
              <a:rPr lang="en" sz="7200" b="1" i="0" u="none" strike="noStrike" cap="none" dirty="0">
                <a:solidFill>
                  <a:schemeClr val="dk1"/>
                </a:solidFill>
                <a:latin typeface="Proxima Nova"/>
                <a:ea typeface="Proxima Nova"/>
                <a:cs typeface="Proxima Nova"/>
                <a:sym typeface="Proxima Nova"/>
              </a:rPr>
            </a:br>
            <a:r>
              <a:rPr lang="en" sz="7200" b="1" i="0" u="none" strike="noStrike" cap="none" dirty="0">
                <a:solidFill>
                  <a:schemeClr val="dk1"/>
                </a:solidFill>
                <a:latin typeface="Proxima Nova"/>
                <a:ea typeface="Proxima Nova"/>
                <a:cs typeface="Proxima Nova"/>
                <a:sym typeface="Proxima Nova"/>
              </a:rPr>
              <a:t>your first repo</a:t>
            </a:r>
            <a:endParaRPr dirty="0"/>
          </a:p>
        </p:txBody>
      </p:sp>
      <p:cxnSp>
        <p:nvCxnSpPr>
          <p:cNvPr id="71" name="Google Shape;71;p15"/>
          <p:cNvCxnSpPr/>
          <p:nvPr/>
        </p:nvCxnSpPr>
        <p:spPr>
          <a:xfrm>
            <a:off x="1201250" y="3756368"/>
            <a:ext cx="6716100"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132130"/>
            <a:ext cx="6716100" cy="0"/>
          </a:xfrm>
          <a:prstGeom prst="straightConnector1">
            <a:avLst/>
          </a:prstGeom>
          <a:noFill/>
          <a:ln w="19050" cap="flat" cmpd="sng">
            <a:solidFill>
              <a:srgbClr val="FFFFFF"/>
            </a:solidFill>
            <a:prstDash val="solid"/>
            <a:round/>
            <a:headEnd type="none" w="sm" len="sm"/>
            <a:tailEnd type="none" w="sm" len="sm"/>
          </a:ln>
        </p:spPr>
      </p:cxnSp>
    </p:spTree>
    <p:extLst>
      <p:ext uri="{BB962C8B-B14F-4D97-AF65-F5344CB8AC3E}">
        <p14:creationId xmlns:p14="http://schemas.microsoft.com/office/powerpoint/2010/main" val="4188158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100" y="0"/>
            <a:ext cx="8229600" cy="5143500"/>
          </a:xfrm>
          <a:prstGeom prst="rect">
            <a:avLst/>
          </a:prstGeom>
        </p:spPr>
      </p:pic>
    </p:spTree>
    <p:extLst>
      <p:ext uri="{BB962C8B-B14F-4D97-AF65-F5344CB8AC3E}">
        <p14:creationId xmlns:p14="http://schemas.microsoft.com/office/powerpoint/2010/main" val="2878507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100" y="0"/>
            <a:ext cx="8229600" cy="5143500"/>
          </a:xfrm>
          <a:prstGeom prst="rect">
            <a:avLst/>
          </a:prstGeom>
        </p:spPr>
      </p:pic>
    </p:spTree>
    <p:extLst>
      <p:ext uri="{BB962C8B-B14F-4D97-AF65-F5344CB8AC3E}">
        <p14:creationId xmlns:p14="http://schemas.microsoft.com/office/powerpoint/2010/main" val="593671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100" y="0"/>
            <a:ext cx="8229600" cy="5143500"/>
          </a:xfrm>
          <a:prstGeom prst="rect">
            <a:avLst/>
          </a:prstGeom>
        </p:spPr>
      </p:pic>
    </p:spTree>
    <p:extLst>
      <p:ext uri="{BB962C8B-B14F-4D97-AF65-F5344CB8AC3E}">
        <p14:creationId xmlns:p14="http://schemas.microsoft.com/office/powerpoint/2010/main" val="120604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100" y="0"/>
            <a:ext cx="8229600" cy="5143500"/>
          </a:xfrm>
          <a:prstGeom prst="rect">
            <a:avLst/>
          </a:prstGeom>
        </p:spPr>
      </p:pic>
    </p:spTree>
    <p:extLst>
      <p:ext uri="{BB962C8B-B14F-4D97-AF65-F5344CB8AC3E}">
        <p14:creationId xmlns:p14="http://schemas.microsoft.com/office/powerpoint/2010/main" val="3866358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100" y="0"/>
            <a:ext cx="8229600" cy="5143500"/>
          </a:xfrm>
          <a:prstGeom prst="rect">
            <a:avLst/>
          </a:prstGeom>
        </p:spPr>
      </p:pic>
    </p:spTree>
    <p:extLst>
      <p:ext uri="{BB962C8B-B14F-4D97-AF65-F5344CB8AC3E}">
        <p14:creationId xmlns:p14="http://schemas.microsoft.com/office/powerpoint/2010/main" val="2941726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100" y="0"/>
            <a:ext cx="8229600" cy="5143500"/>
          </a:xfrm>
          <a:prstGeom prst="rect">
            <a:avLst/>
          </a:prstGeom>
        </p:spPr>
      </p:pic>
    </p:spTree>
    <p:extLst>
      <p:ext uri="{BB962C8B-B14F-4D97-AF65-F5344CB8AC3E}">
        <p14:creationId xmlns:p14="http://schemas.microsoft.com/office/powerpoint/2010/main" val="2095445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Rectangle 3">
            <a:extLst>
              <a:ext uri="{FF2B5EF4-FFF2-40B4-BE49-F238E27FC236}">
                <a16:creationId xmlns:a16="http://schemas.microsoft.com/office/drawing/2014/main" id="{40DA3AC0-D52C-E14F-9391-659E1D599503}"/>
              </a:ext>
            </a:extLst>
          </p:cNvPr>
          <p:cNvSpPr/>
          <p:nvPr/>
        </p:nvSpPr>
        <p:spPr>
          <a:xfrm>
            <a:off x="429369" y="270344"/>
            <a:ext cx="4905955" cy="461175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Ribbon">
            <a:extLst>
              <a:ext uri="{FF2B5EF4-FFF2-40B4-BE49-F238E27FC236}">
                <a16:creationId xmlns:a16="http://schemas.microsoft.com/office/drawing/2014/main" id="{02EA5596-9117-A344-B8BA-E3DAAD0B4F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3617" y="420792"/>
            <a:ext cx="3495140" cy="3495140"/>
          </a:xfrm>
          <a:prstGeom prst="rect">
            <a:avLst/>
          </a:prstGeom>
        </p:spPr>
      </p:pic>
      <p:sp>
        <p:nvSpPr>
          <p:cNvPr id="7" name="TextBox 6">
            <a:extLst>
              <a:ext uri="{FF2B5EF4-FFF2-40B4-BE49-F238E27FC236}">
                <a16:creationId xmlns:a16="http://schemas.microsoft.com/office/drawing/2014/main" id="{62251682-4F20-B646-9B35-ACCE98FF9D82}"/>
              </a:ext>
            </a:extLst>
          </p:cNvPr>
          <p:cNvSpPr txBox="1"/>
          <p:nvPr/>
        </p:nvSpPr>
        <p:spPr>
          <a:xfrm>
            <a:off x="6116320" y="3837519"/>
            <a:ext cx="2329734" cy="830997"/>
          </a:xfrm>
          <a:prstGeom prst="rect">
            <a:avLst/>
          </a:prstGeom>
          <a:noFill/>
        </p:spPr>
        <p:txBody>
          <a:bodyPr wrap="square" rtlCol="0">
            <a:spAutoFit/>
          </a:bodyPr>
          <a:lstStyle/>
          <a:p>
            <a:r>
              <a:rPr lang="en-US" sz="2400" dirty="0">
                <a:solidFill>
                  <a:schemeClr val="tx1"/>
                </a:solidFill>
              </a:rPr>
              <a:t>Hooray, Janice! You did a thing!</a:t>
            </a:r>
          </a:p>
        </p:txBody>
      </p:sp>
      <p:sp>
        <p:nvSpPr>
          <p:cNvPr id="8" name="TextBox 7">
            <a:extLst>
              <a:ext uri="{FF2B5EF4-FFF2-40B4-BE49-F238E27FC236}">
                <a16:creationId xmlns:a16="http://schemas.microsoft.com/office/drawing/2014/main" id="{E76B0E00-3A7D-E041-9C35-22AC479AADC7}"/>
              </a:ext>
            </a:extLst>
          </p:cNvPr>
          <p:cNvSpPr txBox="1"/>
          <p:nvPr/>
        </p:nvSpPr>
        <p:spPr>
          <a:xfrm>
            <a:off x="516834" y="365760"/>
            <a:ext cx="4675367" cy="2031325"/>
          </a:xfrm>
          <a:prstGeom prst="rect">
            <a:avLst/>
          </a:prstGeom>
          <a:noFill/>
        </p:spPr>
        <p:txBody>
          <a:bodyPr wrap="square" rtlCol="0">
            <a:spAutoFit/>
          </a:bodyPr>
          <a:lstStyle/>
          <a:p>
            <a:r>
              <a:rPr lang="en-US" dirty="0">
                <a:latin typeface="Courier" pitchFamily="2" charset="0"/>
              </a:rPr>
              <a:t>def main():</a:t>
            </a:r>
          </a:p>
          <a:p>
            <a:r>
              <a:rPr lang="en-US" dirty="0">
                <a:latin typeface="Courier" pitchFamily="2" charset="0"/>
              </a:rPr>
              <a:t>    query = “SELECT * FROM customers”</a:t>
            </a:r>
          </a:p>
          <a:p>
            <a:r>
              <a:rPr lang="en-US" dirty="0">
                <a:latin typeface="Courier" pitchFamily="2" charset="0"/>
              </a:rPr>
              <a:t>    table = </a:t>
            </a:r>
            <a:r>
              <a:rPr lang="en-US" dirty="0" err="1">
                <a:latin typeface="Courier" pitchFamily="2" charset="0"/>
              </a:rPr>
              <a:t>sql.read</a:t>
            </a:r>
            <a:r>
              <a:rPr lang="en-US" dirty="0">
                <a:latin typeface="Courier" pitchFamily="2" charset="0"/>
              </a:rPr>
              <a:t>(query)</a:t>
            </a:r>
          </a:p>
          <a:p>
            <a:r>
              <a:rPr lang="en-US" dirty="0">
                <a:latin typeface="Courier" pitchFamily="2" charset="0"/>
              </a:rPr>
              <a:t>    </a:t>
            </a:r>
            <a:r>
              <a:rPr lang="en-US" dirty="0" err="1">
                <a:latin typeface="Courier" pitchFamily="2" charset="0"/>
              </a:rPr>
              <a:t>customer_records</a:t>
            </a:r>
            <a:r>
              <a:rPr lang="en-US" dirty="0">
                <a:latin typeface="Courier" pitchFamily="2" charset="0"/>
              </a:rPr>
              <a:t> = </a:t>
            </a:r>
            <a:r>
              <a:rPr lang="en-US" dirty="0" err="1">
                <a:latin typeface="Courier" pitchFamily="2" charset="0"/>
              </a:rPr>
              <a:t>pd.DataFrame</a:t>
            </a:r>
            <a:r>
              <a:rPr lang="en-US" dirty="0">
                <a:latin typeface="Courier" pitchFamily="2" charset="0"/>
              </a:rPr>
              <a:t>(table)</a:t>
            </a:r>
          </a:p>
          <a:p>
            <a:r>
              <a:rPr lang="en-US" dirty="0">
                <a:latin typeface="Courier" pitchFamily="2" charset="0"/>
              </a:rPr>
              <a:t>    users = </a:t>
            </a:r>
            <a:r>
              <a:rPr lang="en-US" dirty="0" err="1">
                <a:latin typeface="Courier" pitchFamily="2" charset="0"/>
              </a:rPr>
              <a:t>customer_records</a:t>
            </a:r>
            <a:r>
              <a:rPr lang="en-US" dirty="0">
                <a:latin typeface="Courier" pitchFamily="2" charset="0"/>
              </a:rPr>
              <a:t>[‘username’]</a:t>
            </a:r>
          </a:p>
          <a:p>
            <a:r>
              <a:rPr lang="en-US" dirty="0">
                <a:latin typeface="Courier" pitchFamily="2" charset="0"/>
              </a:rPr>
              <a:t>    print(</a:t>
            </a:r>
            <a:r>
              <a:rPr lang="en-US" dirty="0" err="1">
                <a:latin typeface="Courier" pitchFamily="2" charset="0"/>
              </a:rPr>
              <a:t>users.value_counts</a:t>
            </a:r>
            <a:r>
              <a:rPr lang="en-US" dirty="0">
                <a:latin typeface="Courier" pitchFamily="2" charset="0"/>
              </a:rPr>
              <a:t>())</a:t>
            </a:r>
          </a:p>
          <a:p>
            <a:endParaRPr lang="en-US" dirty="0">
              <a:latin typeface="Courier" pitchFamily="2" charset="0"/>
            </a:endParaRPr>
          </a:p>
          <a:p>
            <a:r>
              <a:rPr lang="en-US" dirty="0">
                <a:latin typeface="Courier" pitchFamily="2" charset="0"/>
              </a:rPr>
              <a:t>if __name__ == “__main__”:</a:t>
            </a:r>
          </a:p>
          <a:p>
            <a:r>
              <a:rPr lang="en-US" dirty="0">
                <a:latin typeface="Courier" pitchFamily="2" charset="0"/>
              </a:rPr>
              <a:t>    main()</a:t>
            </a:r>
          </a:p>
        </p:txBody>
      </p:sp>
    </p:spTree>
    <p:extLst>
      <p:ext uri="{BB962C8B-B14F-4D97-AF65-F5344CB8AC3E}">
        <p14:creationId xmlns:p14="http://schemas.microsoft.com/office/powerpoint/2010/main" val="2743387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100" y="0"/>
            <a:ext cx="8229600" cy="5143500"/>
          </a:xfrm>
          <a:prstGeom prst="rect">
            <a:avLst/>
          </a:prstGeom>
        </p:spPr>
      </p:pic>
    </p:spTree>
    <p:extLst>
      <p:ext uri="{BB962C8B-B14F-4D97-AF65-F5344CB8AC3E}">
        <p14:creationId xmlns:p14="http://schemas.microsoft.com/office/powerpoint/2010/main" val="3206182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100" y="0"/>
            <a:ext cx="8229600" cy="5143500"/>
          </a:xfrm>
          <a:prstGeom prst="rect">
            <a:avLst/>
          </a:prstGeom>
        </p:spPr>
      </p:pic>
    </p:spTree>
    <p:extLst>
      <p:ext uri="{BB962C8B-B14F-4D97-AF65-F5344CB8AC3E}">
        <p14:creationId xmlns:p14="http://schemas.microsoft.com/office/powerpoint/2010/main" val="4206196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100" y="0"/>
            <a:ext cx="8229600" cy="5143500"/>
          </a:xfrm>
          <a:prstGeom prst="rect">
            <a:avLst/>
          </a:prstGeom>
        </p:spPr>
      </p:pic>
    </p:spTree>
    <p:extLst>
      <p:ext uri="{BB962C8B-B14F-4D97-AF65-F5344CB8AC3E}">
        <p14:creationId xmlns:p14="http://schemas.microsoft.com/office/powerpoint/2010/main" val="2455851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100" y="0"/>
            <a:ext cx="8229600" cy="5143500"/>
          </a:xfrm>
          <a:prstGeom prst="rect">
            <a:avLst/>
          </a:prstGeom>
        </p:spPr>
      </p:pic>
    </p:spTree>
    <p:extLst>
      <p:ext uri="{BB962C8B-B14F-4D97-AF65-F5344CB8AC3E}">
        <p14:creationId xmlns:p14="http://schemas.microsoft.com/office/powerpoint/2010/main" val="35971097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100" y="0"/>
            <a:ext cx="8229600" cy="5143500"/>
          </a:xfrm>
          <a:prstGeom prst="rect">
            <a:avLst/>
          </a:prstGeom>
        </p:spPr>
      </p:pic>
    </p:spTree>
    <p:extLst>
      <p:ext uri="{BB962C8B-B14F-4D97-AF65-F5344CB8AC3E}">
        <p14:creationId xmlns:p14="http://schemas.microsoft.com/office/powerpoint/2010/main" val="2136751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100" y="0"/>
            <a:ext cx="8229600" cy="5143500"/>
          </a:xfrm>
          <a:prstGeom prst="rect">
            <a:avLst/>
          </a:prstGeom>
        </p:spPr>
      </p:pic>
    </p:spTree>
    <p:extLst>
      <p:ext uri="{BB962C8B-B14F-4D97-AF65-F5344CB8AC3E}">
        <p14:creationId xmlns:p14="http://schemas.microsoft.com/office/powerpoint/2010/main" val="1842527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100" y="0"/>
            <a:ext cx="8229600" cy="5143500"/>
          </a:xfrm>
          <a:prstGeom prst="rect">
            <a:avLst/>
          </a:prstGeom>
        </p:spPr>
      </p:pic>
    </p:spTree>
    <p:extLst>
      <p:ext uri="{BB962C8B-B14F-4D97-AF65-F5344CB8AC3E}">
        <p14:creationId xmlns:p14="http://schemas.microsoft.com/office/powerpoint/2010/main" val="3467399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100" y="0"/>
            <a:ext cx="8229600" cy="5143500"/>
          </a:xfrm>
          <a:prstGeom prst="rect">
            <a:avLst/>
          </a:prstGeom>
        </p:spPr>
      </p:pic>
    </p:spTree>
    <p:extLst>
      <p:ext uri="{BB962C8B-B14F-4D97-AF65-F5344CB8AC3E}">
        <p14:creationId xmlns:p14="http://schemas.microsoft.com/office/powerpoint/2010/main" val="2962798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100" y="0"/>
            <a:ext cx="8229600" cy="5143500"/>
          </a:xfrm>
          <a:prstGeom prst="rect">
            <a:avLst/>
          </a:prstGeom>
        </p:spPr>
      </p:pic>
    </p:spTree>
    <p:extLst>
      <p:ext uri="{BB962C8B-B14F-4D97-AF65-F5344CB8AC3E}">
        <p14:creationId xmlns:p14="http://schemas.microsoft.com/office/powerpoint/2010/main" val="34501544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100" y="0"/>
            <a:ext cx="8229600" cy="5143500"/>
          </a:xfrm>
          <a:prstGeom prst="rect">
            <a:avLst/>
          </a:prstGeom>
        </p:spPr>
      </p:pic>
    </p:spTree>
    <p:extLst>
      <p:ext uri="{BB962C8B-B14F-4D97-AF65-F5344CB8AC3E}">
        <p14:creationId xmlns:p14="http://schemas.microsoft.com/office/powerpoint/2010/main" val="3422670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0EF4B69-22B7-6B4D-ACA5-8F1D75E61FE6}"/>
              </a:ext>
            </a:extLst>
          </p:cNvPr>
          <p:cNvSpPr txBox="1"/>
          <p:nvPr/>
        </p:nvSpPr>
        <p:spPr>
          <a:xfrm>
            <a:off x="318050" y="2973788"/>
            <a:ext cx="1216551" cy="523220"/>
          </a:xfrm>
          <a:prstGeom prst="rect">
            <a:avLst/>
          </a:prstGeom>
          <a:noFill/>
        </p:spPr>
        <p:txBody>
          <a:bodyPr wrap="square" rtlCol="0">
            <a:spAutoFit/>
          </a:bodyPr>
          <a:lstStyle/>
          <a:p>
            <a:r>
              <a:rPr lang="en-US" dirty="0">
                <a:solidFill>
                  <a:schemeClr val="tx1"/>
                </a:solidFill>
              </a:rPr>
              <a:t>Janice writes code.</a:t>
            </a:r>
          </a:p>
        </p:txBody>
      </p:sp>
      <p:sp>
        <p:nvSpPr>
          <p:cNvPr id="10" name="TextBox 9">
            <a:extLst>
              <a:ext uri="{FF2B5EF4-FFF2-40B4-BE49-F238E27FC236}">
                <a16:creationId xmlns:a16="http://schemas.microsoft.com/office/drawing/2014/main" id="{A38EF23A-FD3D-EE48-9423-97FC05AAC5F8}"/>
              </a:ext>
            </a:extLst>
          </p:cNvPr>
          <p:cNvSpPr txBox="1"/>
          <p:nvPr/>
        </p:nvSpPr>
        <p:spPr>
          <a:xfrm>
            <a:off x="2337681" y="2973788"/>
            <a:ext cx="1534604" cy="738664"/>
          </a:xfrm>
          <a:prstGeom prst="rect">
            <a:avLst/>
          </a:prstGeom>
          <a:noFill/>
        </p:spPr>
        <p:txBody>
          <a:bodyPr wrap="square" rtlCol="0">
            <a:spAutoFit/>
          </a:bodyPr>
          <a:lstStyle/>
          <a:p>
            <a:r>
              <a:rPr lang="en-US" dirty="0">
                <a:solidFill>
                  <a:schemeClr val="tx1"/>
                </a:solidFill>
              </a:rPr>
              <a:t>Code put into production. It’s ugly code.</a:t>
            </a:r>
          </a:p>
        </p:txBody>
      </p:sp>
      <p:sp>
        <p:nvSpPr>
          <p:cNvPr id="12" name="Google Shape;61;p14">
            <a:extLst>
              <a:ext uri="{FF2B5EF4-FFF2-40B4-BE49-F238E27FC236}">
                <a16:creationId xmlns:a16="http://schemas.microsoft.com/office/drawing/2014/main" id="{ACDEF371-82A7-2E49-986C-EF34EFD5B6AE}"/>
              </a:ext>
            </a:extLst>
          </p:cNvPr>
          <p:cNvSpPr txBox="1">
            <a:spLocks noGrp="1"/>
          </p:cNvSpPr>
          <p:nvPr>
            <p:ph type="ctrTitle"/>
          </p:nvPr>
        </p:nvSpPr>
        <p:spPr>
          <a:xfrm>
            <a:off x="395295" y="145483"/>
            <a:ext cx="7657105" cy="842734"/>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250"/>
              <a:buFont typeface="Proxima Nova"/>
              <a:buNone/>
            </a:pPr>
            <a:r>
              <a:rPr lang="en-US" sz="3600" b="0" i="0" u="none" strike="noStrike" cap="none" dirty="0">
                <a:solidFill>
                  <a:schemeClr val="dk1"/>
                </a:solidFill>
                <a:latin typeface="Proxima Nova"/>
                <a:ea typeface="Proxima Nova"/>
                <a:cs typeface="Proxima Nova"/>
                <a:sym typeface="Proxima Nova"/>
              </a:rPr>
              <a:t>CODE DEVELOPMENT TIMELINE</a:t>
            </a:r>
            <a:endParaRPr sz="3600" dirty="0">
              <a:solidFill>
                <a:srgbClr val="00B0F0"/>
              </a:solidFill>
            </a:endParaRPr>
          </a:p>
        </p:txBody>
      </p:sp>
    </p:spTree>
    <p:extLst>
      <p:ext uri="{BB962C8B-B14F-4D97-AF65-F5344CB8AC3E}">
        <p14:creationId xmlns:p14="http://schemas.microsoft.com/office/powerpoint/2010/main" val="3237607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100" y="0"/>
            <a:ext cx="8229600" cy="5143500"/>
          </a:xfrm>
          <a:prstGeom prst="rect">
            <a:avLst/>
          </a:prstGeom>
        </p:spPr>
      </p:pic>
      <p:sp>
        <p:nvSpPr>
          <p:cNvPr id="2" name="TextBox 1">
            <a:extLst>
              <a:ext uri="{FF2B5EF4-FFF2-40B4-BE49-F238E27FC236}">
                <a16:creationId xmlns:a16="http://schemas.microsoft.com/office/drawing/2014/main" id="{E8D67BC2-0A5F-E646-A209-FE03A2ED0719}"/>
              </a:ext>
            </a:extLst>
          </p:cNvPr>
          <p:cNvSpPr txBox="1"/>
          <p:nvPr/>
        </p:nvSpPr>
        <p:spPr>
          <a:xfrm>
            <a:off x="1314450" y="1301089"/>
            <a:ext cx="6438900" cy="3539430"/>
          </a:xfrm>
          <a:prstGeom prst="rect">
            <a:avLst/>
          </a:prstGeom>
          <a:noFill/>
        </p:spPr>
        <p:txBody>
          <a:bodyPr wrap="square" rtlCol="0">
            <a:spAutoFit/>
          </a:bodyPr>
          <a:lstStyle/>
          <a:p>
            <a:pPr marL="457200" indent="-457200">
              <a:buClr>
                <a:schemeClr val="tx1"/>
              </a:buClr>
              <a:buFont typeface="Arial" panose="020B0604020202020204" pitchFamily="34" charset="0"/>
              <a:buChar char="•"/>
            </a:pPr>
            <a:r>
              <a:rPr lang="en-US" sz="2800" dirty="0">
                <a:solidFill>
                  <a:schemeClr val="tx1"/>
                </a:solidFill>
              </a:rPr>
              <a:t>Now, let’s edit the file by appending some new text. </a:t>
            </a:r>
          </a:p>
          <a:p>
            <a:pPr marL="457200" indent="-457200">
              <a:buClr>
                <a:schemeClr val="tx1"/>
              </a:buClr>
              <a:buFont typeface="Arial" panose="020B0604020202020204" pitchFamily="34" charset="0"/>
              <a:buChar char="•"/>
            </a:pPr>
            <a:r>
              <a:rPr lang="en-US" sz="2800" dirty="0">
                <a:solidFill>
                  <a:schemeClr val="tx1"/>
                </a:solidFill>
              </a:rPr>
              <a:t>Make a commit following the procedure we just did. </a:t>
            </a:r>
          </a:p>
          <a:p>
            <a:pPr marL="457200" indent="-457200">
              <a:buClr>
                <a:schemeClr val="tx1"/>
              </a:buClr>
              <a:buFont typeface="Arial" panose="020B0604020202020204" pitchFamily="34" charset="0"/>
              <a:buChar char="•"/>
            </a:pPr>
            <a:r>
              <a:rPr lang="en-US" sz="2800" dirty="0">
                <a:solidFill>
                  <a:schemeClr val="tx1"/>
                </a:solidFill>
              </a:rPr>
              <a:t>Use git log to prove to yourself there are two commits now. </a:t>
            </a:r>
          </a:p>
          <a:p>
            <a:pPr marL="457200" indent="-457200">
              <a:buClr>
                <a:schemeClr val="tx1"/>
              </a:buClr>
              <a:buFont typeface="Arial" panose="020B0604020202020204" pitchFamily="34" charset="0"/>
              <a:buChar char="•"/>
            </a:pPr>
            <a:r>
              <a:rPr lang="en-US" sz="2800" dirty="0">
                <a:solidFill>
                  <a:schemeClr val="tx1"/>
                </a:solidFill>
              </a:rPr>
              <a:t>We’ll run through a solution in about 5 minutes.</a:t>
            </a:r>
          </a:p>
        </p:txBody>
      </p:sp>
    </p:spTree>
    <p:extLst>
      <p:ext uri="{BB962C8B-B14F-4D97-AF65-F5344CB8AC3E}">
        <p14:creationId xmlns:p14="http://schemas.microsoft.com/office/powerpoint/2010/main" val="1507587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100" y="0"/>
            <a:ext cx="8229600" cy="5143500"/>
          </a:xfrm>
          <a:prstGeom prst="rect">
            <a:avLst/>
          </a:prstGeom>
        </p:spPr>
      </p:pic>
    </p:spTree>
    <p:extLst>
      <p:ext uri="{BB962C8B-B14F-4D97-AF65-F5344CB8AC3E}">
        <p14:creationId xmlns:p14="http://schemas.microsoft.com/office/powerpoint/2010/main" val="21380406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5"/>
          <p:cNvSpPr txBox="1">
            <a:spLocks noGrp="1"/>
          </p:cNvSpPr>
          <p:nvPr>
            <p:ph type="title"/>
          </p:nvPr>
        </p:nvSpPr>
        <p:spPr>
          <a:xfrm>
            <a:off x="311700" y="1239177"/>
            <a:ext cx="8520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dirty="0">
                <a:latin typeface="Proxima Nova"/>
                <a:sym typeface="Proxima Nova"/>
              </a:rPr>
              <a:t>Reverting to a</a:t>
            </a:r>
            <a:br>
              <a:rPr lang="en" sz="7200" b="1" dirty="0">
                <a:latin typeface="Proxima Nova"/>
                <a:sym typeface="Proxima Nova"/>
              </a:rPr>
            </a:br>
            <a:r>
              <a:rPr lang="en" sz="7200" b="1" dirty="0">
                <a:latin typeface="Proxima Nova"/>
                <a:sym typeface="Proxima Nova"/>
              </a:rPr>
              <a:t>previous point</a:t>
            </a:r>
            <a:endParaRPr dirty="0"/>
          </a:p>
        </p:txBody>
      </p:sp>
      <p:cxnSp>
        <p:nvCxnSpPr>
          <p:cNvPr id="71" name="Google Shape;71;p15"/>
          <p:cNvCxnSpPr/>
          <p:nvPr/>
        </p:nvCxnSpPr>
        <p:spPr>
          <a:xfrm>
            <a:off x="1201250" y="3756368"/>
            <a:ext cx="6716100"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132130"/>
            <a:ext cx="6716100" cy="0"/>
          </a:xfrm>
          <a:prstGeom prst="straightConnector1">
            <a:avLst/>
          </a:prstGeom>
          <a:noFill/>
          <a:ln w="19050" cap="flat" cmpd="sng">
            <a:solidFill>
              <a:srgbClr val="FFFFFF"/>
            </a:solidFill>
            <a:prstDash val="solid"/>
            <a:round/>
            <a:headEnd type="none" w="sm" len="sm"/>
            <a:tailEnd type="none" w="sm" len="sm"/>
          </a:ln>
        </p:spPr>
      </p:cxnSp>
    </p:spTree>
    <p:extLst>
      <p:ext uri="{BB962C8B-B14F-4D97-AF65-F5344CB8AC3E}">
        <p14:creationId xmlns:p14="http://schemas.microsoft.com/office/powerpoint/2010/main" val="412242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9100" y="0"/>
            <a:ext cx="8229600" cy="1866900"/>
          </a:xfrm>
          <a:prstGeom prst="rect">
            <a:avLst/>
          </a:prstGeom>
        </p:spPr>
      </p:pic>
    </p:spTree>
    <p:extLst>
      <p:ext uri="{BB962C8B-B14F-4D97-AF65-F5344CB8AC3E}">
        <p14:creationId xmlns:p14="http://schemas.microsoft.com/office/powerpoint/2010/main" val="4068726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9100" y="0"/>
            <a:ext cx="8229600" cy="2578100"/>
          </a:xfrm>
          <a:prstGeom prst="rect">
            <a:avLst/>
          </a:prstGeom>
        </p:spPr>
      </p:pic>
    </p:spTree>
    <p:extLst>
      <p:ext uri="{BB962C8B-B14F-4D97-AF65-F5344CB8AC3E}">
        <p14:creationId xmlns:p14="http://schemas.microsoft.com/office/powerpoint/2010/main" val="24774767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9100" y="0"/>
            <a:ext cx="8229600" cy="2578100"/>
          </a:xfrm>
          <a:prstGeom prst="rect">
            <a:avLst/>
          </a:prstGeom>
        </p:spPr>
      </p:pic>
      <p:sp>
        <p:nvSpPr>
          <p:cNvPr id="5" name="TextBox 4">
            <a:extLst>
              <a:ext uri="{FF2B5EF4-FFF2-40B4-BE49-F238E27FC236}">
                <a16:creationId xmlns:a16="http://schemas.microsoft.com/office/drawing/2014/main" id="{48DE9610-C3B9-384E-B685-48B2F865E651}"/>
              </a:ext>
            </a:extLst>
          </p:cNvPr>
          <p:cNvSpPr txBox="1"/>
          <p:nvPr/>
        </p:nvSpPr>
        <p:spPr>
          <a:xfrm>
            <a:off x="2044700" y="3059331"/>
            <a:ext cx="4127500" cy="646331"/>
          </a:xfrm>
          <a:prstGeom prst="rect">
            <a:avLst/>
          </a:prstGeom>
          <a:noFill/>
        </p:spPr>
        <p:txBody>
          <a:bodyPr wrap="square" rtlCol="0">
            <a:spAutoFit/>
          </a:bodyPr>
          <a:lstStyle/>
          <a:p>
            <a:r>
              <a:rPr lang="en-US" sz="3600" dirty="0">
                <a:solidFill>
                  <a:schemeClr val="tx1"/>
                </a:solidFill>
              </a:rPr>
              <a:t>Huh? I said reset!</a:t>
            </a:r>
          </a:p>
        </p:txBody>
      </p:sp>
      <p:cxnSp>
        <p:nvCxnSpPr>
          <p:cNvPr id="7" name="Straight Arrow Connector 6">
            <a:extLst>
              <a:ext uri="{FF2B5EF4-FFF2-40B4-BE49-F238E27FC236}">
                <a16:creationId xmlns:a16="http://schemas.microsoft.com/office/drawing/2014/main" id="{5316ECD0-1136-4640-B766-00F4CC512C2D}"/>
              </a:ext>
            </a:extLst>
          </p:cNvPr>
          <p:cNvCxnSpPr>
            <a:cxnSpLocks/>
            <a:stCxn id="5" idx="1"/>
          </p:cNvCxnSpPr>
          <p:nvPr/>
        </p:nvCxnSpPr>
        <p:spPr>
          <a:xfrm flipH="1" flipV="1">
            <a:off x="889000" y="2578101"/>
            <a:ext cx="1155700" cy="804396"/>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0630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E5B91-FE4D-2140-AFE0-A5BEA5EAE6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9100" y="0"/>
            <a:ext cx="8229600" cy="5143500"/>
          </a:xfrm>
          <a:prstGeom prst="rect">
            <a:avLst/>
          </a:prstGeom>
        </p:spPr>
      </p:pic>
    </p:spTree>
    <p:extLst>
      <p:ext uri="{BB962C8B-B14F-4D97-AF65-F5344CB8AC3E}">
        <p14:creationId xmlns:p14="http://schemas.microsoft.com/office/powerpoint/2010/main" val="942943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5"/>
          <p:cNvSpPr txBox="1">
            <a:spLocks noGrp="1"/>
          </p:cNvSpPr>
          <p:nvPr>
            <p:ph type="title"/>
          </p:nvPr>
        </p:nvSpPr>
        <p:spPr>
          <a:xfrm>
            <a:off x="311700" y="1239177"/>
            <a:ext cx="8520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dirty="0">
                <a:latin typeface="Proxima Nova"/>
                <a:sym typeface="Proxima Nova"/>
              </a:rPr>
              <a:t>GitHub: Managing</a:t>
            </a:r>
            <a:br>
              <a:rPr lang="en" sz="7200" b="1" dirty="0">
                <a:latin typeface="Proxima Nova"/>
                <a:sym typeface="Proxima Nova"/>
              </a:rPr>
            </a:br>
            <a:r>
              <a:rPr lang="en" sz="7200" b="1" dirty="0">
                <a:latin typeface="Proxima Nova"/>
                <a:sym typeface="Proxima Nova"/>
              </a:rPr>
              <a:t>Coding Teams</a:t>
            </a:r>
            <a:endParaRPr dirty="0"/>
          </a:p>
        </p:txBody>
      </p:sp>
      <p:cxnSp>
        <p:nvCxnSpPr>
          <p:cNvPr id="71" name="Google Shape;71;p15"/>
          <p:cNvCxnSpPr/>
          <p:nvPr/>
        </p:nvCxnSpPr>
        <p:spPr>
          <a:xfrm>
            <a:off x="1201250" y="3756368"/>
            <a:ext cx="6716100"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132130"/>
            <a:ext cx="6716100" cy="0"/>
          </a:xfrm>
          <a:prstGeom prst="straightConnector1">
            <a:avLst/>
          </a:prstGeom>
          <a:noFill/>
          <a:ln w="19050" cap="flat" cmpd="sng">
            <a:solidFill>
              <a:srgbClr val="FFFFFF"/>
            </a:solidFill>
            <a:prstDash val="solid"/>
            <a:round/>
            <a:headEnd type="none" w="sm" len="sm"/>
            <a:tailEnd type="none" w="sm" len="sm"/>
          </a:ln>
        </p:spPr>
      </p:cxnSp>
    </p:spTree>
    <p:extLst>
      <p:ext uri="{BB962C8B-B14F-4D97-AF65-F5344CB8AC3E}">
        <p14:creationId xmlns:p14="http://schemas.microsoft.com/office/powerpoint/2010/main" val="257753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GitHub</a:t>
            </a:r>
            <a:endParaRPr dirty="0"/>
          </a:p>
        </p:txBody>
      </p:sp>
      <p:sp>
        <p:nvSpPr>
          <p:cNvPr id="92" name="Google Shape;92;p17"/>
          <p:cNvSpPr txBox="1">
            <a:spLocks noGrp="1"/>
          </p:cNvSpPr>
          <p:nvPr>
            <p:ph type="body" idx="1"/>
          </p:nvPr>
        </p:nvSpPr>
        <p:spPr>
          <a:xfrm>
            <a:off x="311700" y="1353835"/>
            <a:ext cx="8520600" cy="2654400"/>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rgbClr val="434343"/>
              </a:buClr>
              <a:buSzPts val="2400"/>
            </a:pPr>
            <a:r>
              <a:rPr lang="en-US" sz="2400" b="0" i="0" u="none" strike="noStrike" cap="none" dirty="0">
                <a:solidFill>
                  <a:srgbClr val="434343"/>
                </a:solidFill>
                <a:latin typeface="Proxima Nova"/>
                <a:ea typeface="Proxima Nova"/>
                <a:cs typeface="Proxima Nova"/>
                <a:sym typeface="Proxima Nova"/>
              </a:rPr>
              <a:t>GitHub looks at what git does and asks the question, “what if I want lots of people to be sharing code?”</a:t>
            </a:r>
          </a:p>
          <a:p>
            <a:pPr marL="76200" marR="0" lvl="0" indent="0" algn="l" rtl="0">
              <a:lnSpc>
                <a:spcPct val="115000"/>
              </a:lnSpc>
              <a:spcBef>
                <a:spcPts val="0"/>
              </a:spcBef>
              <a:spcAft>
                <a:spcPts val="0"/>
              </a:spcAft>
              <a:buClr>
                <a:srgbClr val="434343"/>
              </a:buClr>
              <a:buSzPts val="2400"/>
            </a:pPr>
            <a:endParaRPr lang="en-US" sz="2400" b="0" i="0" u="none" strike="noStrike" cap="none" dirty="0">
              <a:solidFill>
                <a:srgbClr val="434343"/>
              </a:solidFill>
              <a:latin typeface="Proxima Nova"/>
              <a:ea typeface="Proxima Nova"/>
              <a:cs typeface="Proxima Nova"/>
              <a:sym typeface="Proxima Nova"/>
            </a:endParaRPr>
          </a:p>
          <a:p>
            <a:pPr indent="-381000">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It adds an online component of code sharing</a:t>
            </a:r>
            <a:endParaRPr lang="en-US" sz="2400" b="0" i="0" u="none" strike="noStrike" cap="none"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It adds a new phase to our “3 phases of Git”</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It allows the repo to live somewhere other than your computer, so your backups are backed up.</a:t>
            </a:r>
          </a:p>
          <a:p>
            <a:pPr marL="76200" marR="0" lvl="0" indent="0" algn="l" rtl="0">
              <a:lnSpc>
                <a:spcPct val="115000"/>
              </a:lnSpc>
              <a:spcBef>
                <a:spcPts val="0"/>
              </a:spcBef>
              <a:spcAft>
                <a:spcPts val="0"/>
              </a:spcAft>
              <a:buClr>
                <a:srgbClr val="434343"/>
              </a:buClr>
              <a:buSzPts val="2400"/>
            </a:pPr>
            <a:endParaRPr dirty="0"/>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16274834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5EC3C-8F77-7344-B154-9F1DEE8A9A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90598" cy="5334000"/>
          </a:xfrm>
          <a:prstGeom prst="rect">
            <a:avLst/>
          </a:prstGeom>
        </p:spPr>
      </p:pic>
    </p:spTree>
    <p:extLst>
      <p:ext uri="{BB962C8B-B14F-4D97-AF65-F5344CB8AC3E}">
        <p14:creationId xmlns:p14="http://schemas.microsoft.com/office/powerpoint/2010/main" val="2067481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FC4D153-03E4-B04E-B67A-D03773DFA9B5}"/>
              </a:ext>
            </a:extLst>
          </p:cNvPr>
          <p:cNvSpPr txBox="1"/>
          <p:nvPr/>
        </p:nvSpPr>
        <p:spPr>
          <a:xfrm>
            <a:off x="4937759" y="1850404"/>
            <a:ext cx="3220278" cy="1754326"/>
          </a:xfrm>
          <a:prstGeom prst="rect">
            <a:avLst/>
          </a:prstGeom>
          <a:noFill/>
        </p:spPr>
        <p:txBody>
          <a:bodyPr wrap="square" rtlCol="0">
            <a:spAutoFit/>
          </a:bodyPr>
          <a:lstStyle/>
          <a:p>
            <a:r>
              <a:rPr lang="en-US" sz="3600" dirty="0">
                <a:solidFill>
                  <a:schemeClr val="tx1"/>
                </a:solidFill>
              </a:rPr>
              <a:t>Hey Janice. Fix your ugly code now.</a:t>
            </a:r>
          </a:p>
        </p:txBody>
      </p:sp>
      <p:sp>
        <p:nvSpPr>
          <p:cNvPr id="11" name="TextBox 10">
            <a:extLst>
              <a:ext uri="{FF2B5EF4-FFF2-40B4-BE49-F238E27FC236}">
                <a16:creationId xmlns:a16="http://schemas.microsoft.com/office/drawing/2014/main" id="{4A166623-CE8C-C946-95C3-BF77320490C7}"/>
              </a:ext>
            </a:extLst>
          </p:cNvPr>
          <p:cNvSpPr txBox="1"/>
          <p:nvPr/>
        </p:nvSpPr>
        <p:spPr>
          <a:xfrm>
            <a:off x="318050" y="2973788"/>
            <a:ext cx="1216551" cy="523220"/>
          </a:xfrm>
          <a:prstGeom prst="rect">
            <a:avLst/>
          </a:prstGeom>
          <a:noFill/>
        </p:spPr>
        <p:txBody>
          <a:bodyPr wrap="square" rtlCol="0">
            <a:spAutoFit/>
          </a:bodyPr>
          <a:lstStyle/>
          <a:p>
            <a:r>
              <a:rPr lang="en-US" dirty="0">
                <a:solidFill>
                  <a:schemeClr val="tx1"/>
                </a:solidFill>
              </a:rPr>
              <a:t>Janice writes code.</a:t>
            </a:r>
          </a:p>
        </p:txBody>
      </p:sp>
      <p:sp>
        <p:nvSpPr>
          <p:cNvPr id="13" name="TextBox 12">
            <a:extLst>
              <a:ext uri="{FF2B5EF4-FFF2-40B4-BE49-F238E27FC236}">
                <a16:creationId xmlns:a16="http://schemas.microsoft.com/office/drawing/2014/main" id="{D490E1D0-859B-FE4B-A956-0D4D90A6E683}"/>
              </a:ext>
            </a:extLst>
          </p:cNvPr>
          <p:cNvSpPr txBox="1"/>
          <p:nvPr/>
        </p:nvSpPr>
        <p:spPr>
          <a:xfrm>
            <a:off x="2337681" y="2973788"/>
            <a:ext cx="1534604" cy="738664"/>
          </a:xfrm>
          <a:prstGeom prst="rect">
            <a:avLst/>
          </a:prstGeom>
          <a:noFill/>
        </p:spPr>
        <p:txBody>
          <a:bodyPr wrap="square" rtlCol="0">
            <a:spAutoFit/>
          </a:bodyPr>
          <a:lstStyle/>
          <a:p>
            <a:r>
              <a:rPr lang="en-US" dirty="0">
                <a:solidFill>
                  <a:schemeClr val="tx1"/>
                </a:solidFill>
              </a:rPr>
              <a:t>Code put into production. It’s ugly code.</a:t>
            </a:r>
          </a:p>
        </p:txBody>
      </p:sp>
      <p:sp>
        <p:nvSpPr>
          <p:cNvPr id="14" name="Google Shape;61;p14">
            <a:extLst>
              <a:ext uri="{FF2B5EF4-FFF2-40B4-BE49-F238E27FC236}">
                <a16:creationId xmlns:a16="http://schemas.microsoft.com/office/drawing/2014/main" id="{22717369-B357-6148-B5AD-4165C1753797}"/>
              </a:ext>
            </a:extLst>
          </p:cNvPr>
          <p:cNvSpPr txBox="1">
            <a:spLocks/>
          </p:cNvSpPr>
          <p:nvPr/>
        </p:nvSpPr>
        <p:spPr>
          <a:xfrm>
            <a:off x="395295" y="145483"/>
            <a:ext cx="7657105" cy="842734"/>
          </a:xfrm>
          <a:prstGeom prst="rect">
            <a:avLst/>
          </a:prstGeom>
          <a:noFill/>
          <a:ln>
            <a:noFill/>
          </a:ln>
        </p:spPr>
        <p:txBody>
          <a:bodyPr spcFirstLastPara="1" vert="horz" wrap="square" lIns="91425" tIns="91425" rIns="91425" bIns="91425" rtlCol="0" anchor="b" anchorCtr="0">
            <a:noAutofit/>
          </a:bodyPr>
          <a:lstStyle>
            <a:lvl1pPr marR="0" lvl="0" algn="ctr" defTabSz="342900" rtl="0" eaLnBrk="1" latinLnBrk="0" hangingPunct="1">
              <a:lnSpc>
                <a:spcPct val="100000"/>
              </a:lnSpc>
              <a:spcBef>
                <a:spcPts val="0"/>
              </a:spcBef>
              <a:spcAft>
                <a:spcPts val="0"/>
              </a:spcAft>
              <a:buClr>
                <a:schemeClr val="dk1"/>
              </a:buClr>
              <a:buSzPts val="5200"/>
              <a:buFont typeface="Arial"/>
              <a:buNone/>
              <a:defRPr sz="5200" b="0" i="0" u="none" strike="noStrike" kern="1200" cap="none" spc="225">
                <a:solidFill>
                  <a:schemeClr val="dk1"/>
                </a:solidFill>
                <a:latin typeface="Arial"/>
                <a:ea typeface="Arial"/>
                <a:cs typeface="Arial"/>
                <a:sym typeface="Arial"/>
              </a:defRPr>
            </a:lvl1pPr>
            <a:lvl2pPr lvl="1" algn="ctr" eaLnBrk="1" hangingPunct="1">
              <a:spcBef>
                <a:spcPts val="0"/>
              </a:spcBef>
              <a:spcAft>
                <a:spcPts val="0"/>
              </a:spcAft>
              <a:buClr>
                <a:schemeClr val="dk1"/>
              </a:buClr>
              <a:buSzPts val="5200"/>
              <a:buFont typeface="Arial"/>
              <a:buNone/>
              <a:defRPr sz="5200">
                <a:solidFill>
                  <a:schemeClr val="dk1"/>
                </a:solidFill>
              </a:defRPr>
            </a:lvl2pPr>
            <a:lvl3pPr lvl="2" algn="ctr" eaLnBrk="1" hangingPunct="1">
              <a:spcBef>
                <a:spcPts val="0"/>
              </a:spcBef>
              <a:spcAft>
                <a:spcPts val="0"/>
              </a:spcAft>
              <a:buClr>
                <a:schemeClr val="dk1"/>
              </a:buClr>
              <a:buSzPts val="5200"/>
              <a:buFont typeface="Arial"/>
              <a:buNone/>
              <a:defRPr sz="5200">
                <a:solidFill>
                  <a:schemeClr val="dk1"/>
                </a:solidFill>
              </a:defRPr>
            </a:lvl3pPr>
            <a:lvl4pPr lvl="3" algn="ctr" eaLnBrk="1" hangingPunct="1">
              <a:spcBef>
                <a:spcPts val="0"/>
              </a:spcBef>
              <a:spcAft>
                <a:spcPts val="0"/>
              </a:spcAft>
              <a:buClr>
                <a:schemeClr val="dk1"/>
              </a:buClr>
              <a:buSzPts val="5200"/>
              <a:buFont typeface="Arial"/>
              <a:buNone/>
              <a:defRPr sz="5200">
                <a:solidFill>
                  <a:schemeClr val="dk1"/>
                </a:solidFill>
              </a:defRPr>
            </a:lvl4pPr>
            <a:lvl5pPr lvl="4" algn="ctr" eaLnBrk="1" hangingPunct="1">
              <a:spcBef>
                <a:spcPts val="0"/>
              </a:spcBef>
              <a:spcAft>
                <a:spcPts val="0"/>
              </a:spcAft>
              <a:buClr>
                <a:schemeClr val="dk1"/>
              </a:buClr>
              <a:buSzPts val="5200"/>
              <a:buFont typeface="Arial"/>
              <a:buNone/>
              <a:defRPr sz="5200">
                <a:solidFill>
                  <a:schemeClr val="dk1"/>
                </a:solidFill>
              </a:defRPr>
            </a:lvl5pPr>
            <a:lvl6pPr lvl="5" algn="ctr" eaLnBrk="1" hangingPunct="1">
              <a:spcBef>
                <a:spcPts val="0"/>
              </a:spcBef>
              <a:spcAft>
                <a:spcPts val="0"/>
              </a:spcAft>
              <a:buClr>
                <a:schemeClr val="dk1"/>
              </a:buClr>
              <a:buSzPts val="5200"/>
              <a:buFont typeface="Arial"/>
              <a:buNone/>
              <a:defRPr sz="5200">
                <a:solidFill>
                  <a:schemeClr val="dk1"/>
                </a:solidFill>
              </a:defRPr>
            </a:lvl6pPr>
            <a:lvl7pPr lvl="6" algn="ctr" eaLnBrk="1" hangingPunct="1">
              <a:spcBef>
                <a:spcPts val="0"/>
              </a:spcBef>
              <a:spcAft>
                <a:spcPts val="0"/>
              </a:spcAft>
              <a:buClr>
                <a:schemeClr val="dk1"/>
              </a:buClr>
              <a:buSzPts val="5200"/>
              <a:buFont typeface="Arial"/>
              <a:buNone/>
              <a:defRPr sz="5200">
                <a:solidFill>
                  <a:schemeClr val="dk1"/>
                </a:solidFill>
              </a:defRPr>
            </a:lvl7pPr>
            <a:lvl8pPr lvl="7" algn="ctr" eaLnBrk="1" hangingPunct="1">
              <a:spcBef>
                <a:spcPts val="0"/>
              </a:spcBef>
              <a:spcAft>
                <a:spcPts val="0"/>
              </a:spcAft>
              <a:buClr>
                <a:schemeClr val="dk1"/>
              </a:buClr>
              <a:buSzPts val="5200"/>
              <a:buFont typeface="Arial"/>
              <a:buNone/>
              <a:defRPr sz="5200">
                <a:solidFill>
                  <a:schemeClr val="dk1"/>
                </a:solidFill>
              </a:defRPr>
            </a:lvl8pPr>
            <a:lvl9pPr lvl="8" algn="ctr" eaLnBrk="1" hangingPunct="1">
              <a:spcBef>
                <a:spcPts val="0"/>
              </a:spcBef>
              <a:spcAft>
                <a:spcPts val="0"/>
              </a:spcAft>
              <a:buClr>
                <a:schemeClr val="dk1"/>
              </a:buClr>
              <a:buSzPts val="5200"/>
              <a:buFont typeface="Arial"/>
              <a:buNone/>
              <a:defRPr sz="5200">
                <a:solidFill>
                  <a:schemeClr val="dk1"/>
                </a:solidFill>
              </a:defRPr>
            </a:lvl9pPr>
          </a:lstStyle>
          <a:p>
            <a:pPr algn="l">
              <a:buSzPts val="1250"/>
              <a:buFont typeface="Proxima Nova"/>
              <a:buNone/>
            </a:pPr>
            <a:r>
              <a:rPr lang="en-US" sz="3600">
                <a:latin typeface="Proxima Nova"/>
                <a:ea typeface="Proxima Nova"/>
                <a:cs typeface="Proxima Nova"/>
                <a:sym typeface="Proxima Nova"/>
              </a:rPr>
              <a:t>CODE DEVELOPMENT TIMELINE</a:t>
            </a:r>
            <a:endParaRPr lang="en-US" sz="3600" dirty="0">
              <a:solidFill>
                <a:srgbClr val="00B0F0"/>
              </a:solidFill>
            </a:endParaRPr>
          </a:p>
        </p:txBody>
      </p:sp>
    </p:spTree>
    <p:extLst>
      <p:ext uri="{BB962C8B-B14F-4D97-AF65-F5344CB8AC3E}">
        <p14:creationId xmlns:p14="http://schemas.microsoft.com/office/powerpoint/2010/main" val="22789110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5EC3C-8F77-7344-B154-9F1DEE8A9A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90598" cy="5334000"/>
          </a:xfrm>
          <a:prstGeom prst="rect">
            <a:avLst/>
          </a:prstGeom>
        </p:spPr>
      </p:pic>
      <p:cxnSp>
        <p:nvCxnSpPr>
          <p:cNvPr id="5" name="Straight Arrow Connector 4">
            <a:extLst>
              <a:ext uri="{FF2B5EF4-FFF2-40B4-BE49-F238E27FC236}">
                <a16:creationId xmlns:a16="http://schemas.microsoft.com/office/drawing/2014/main" id="{93EB9963-88CB-024A-A9BF-8A36D8B56097}"/>
              </a:ext>
            </a:extLst>
          </p:cNvPr>
          <p:cNvCxnSpPr>
            <a:cxnSpLocks/>
          </p:cNvCxnSpPr>
          <p:nvPr/>
        </p:nvCxnSpPr>
        <p:spPr>
          <a:xfrm flipH="1">
            <a:off x="6642100" y="1498600"/>
            <a:ext cx="508000" cy="266700"/>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AC79EB-DEF7-BB46-A249-89617CDD76A8}"/>
              </a:ext>
            </a:extLst>
          </p:cNvPr>
          <p:cNvSpPr txBox="1"/>
          <p:nvPr/>
        </p:nvSpPr>
        <p:spPr>
          <a:xfrm>
            <a:off x="6642100" y="1190823"/>
            <a:ext cx="1714500" cy="307777"/>
          </a:xfrm>
          <a:prstGeom prst="rect">
            <a:avLst/>
          </a:prstGeom>
          <a:noFill/>
        </p:spPr>
        <p:txBody>
          <a:bodyPr wrap="square" rtlCol="0">
            <a:spAutoFit/>
          </a:bodyPr>
          <a:lstStyle/>
          <a:p>
            <a:r>
              <a:rPr lang="en-US" dirty="0"/>
              <a:t>1000+ Coders</a:t>
            </a:r>
          </a:p>
        </p:txBody>
      </p:sp>
    </p:spTree>
    <p:extLst>
      <p:ext uri="{BB962C8B-B14F-4D97-AF65-F5344CB8AC3E}">
        <p14:creationId xmlns:p14="http://schemas.microsoft.com/office/powerpoint/2010/main" val="17651992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5EC3C-8F77-7344-B154-9F1DEE8A9A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90598" cy="5334000"/>
          </a:xfrm>
          <a:prstGeom prst="rect">
            <a:avLst/>
          </a:prstGeom>
        </p:spPr>
      </p:pic>
      <p:cxnSp>
        <p:nvCxnSpPr>
          <p:cNvPr id="5" name="Straight Arrow Connector 4">
            <a:extLst>
              <a:ext uri="{FF2B5EF4-FFF2-40B4-BE49-F238E27FC236}">
                <a16:creationId xmlns:a16="http://schemas.microsoft.com/office/drawing/2014/main" id="{93EB9963-88CB-024A-A9BF-8A36D8B56097}"/>
              </a:ext>
            </a:extLst>
          </p:cNvPr>
          <p:cNvCxnSpPr>
            <a:cxnSpLocks/>
          </p:cNvCxnSpPr>
          <p:nvPr/>
        </p:nvCxnSpPr>
        <p:spPr>
          <a:xfrm flipV="1">
            <a:off x="1409700" y="1905000"/>
            <a:ext cx="609600" cy="139700"/>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AC79EB-DEF7-BB46-A249-89617CDD76A8}"/>
              </a:ext>
            </a:extLst>
          </p:cNvPr>
          <p:cNvSpPr txBox="1"/>
          <p:nvPr/>
        </p:nvSpPr>
        <p:spPr>
          <a:xfrm>
            <a:off x="190500" y="2044700"/>
            <a:ext cx="1714500" cy="307777"/>
          </a:xfrm>
          <a:prstGeom prst="rect">
            <a:avLst/>
          </a:prstGeom>
          <a:noFill/>
        </p:spPr>
        <p:txBody>
          <a:bodyPr wrap="square" rtlCol="0">
            <a:spAutoFit/>
          </a:bodyPr>
          <a:lstStyle/>
          <a:p>
            <a:r>
              <a:rPr lang="en-US" dirty="0"/>
              <a:t>23,000+ Commits</a:t>
            </a:r>
          </a:p>
        </p:txBody>
      </p:sp>
    </p:spTree>
    <p:extLst>
      <p:ext uri="{BB962C8B-B14F-4D97-AF65-F5344CB8AC3E}">
        <p14:creationId xmlns:p14="http://schemas.microsoft.com/office/powerpoint/2010/main" val="29336411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5EC3C-8F77-7344-B154-9F1DEE8A9A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90598" cy="5334000"/>
          </a:xfrm>
          <a:prstGeom prst="rect">
            <a:avLst/>
          </a:prstGeom>
        </p:spPr>
      </p:pic>
      <p:cxnSp>
        <p:nvCxnSpPr>
          <p:cNvPr id="5" name="Straight Arrow Connector 4">
            <a:extLst>
              <a:ext uri="{FF2B5EF4-FFF2-40B4-BE49-F238E27FC236}">
                <a16:creationId xmlns:a16="http://schemas.microsoft.com/office/drawing/2014/main" id="{93EB9963-88CB-024A-A9BF-8A36D8B56097}"/>
              </a:ext>
            </a:extLst>
          </p:cNvPr>
          <p:cNvCxnSpPr>
            <a:cxnSpLocks/>
          </p:cNvCxnSpPr>
          <p:nvPr/>
        </p:nvCxnSpPr>
        <p:spPr>
          <a:xfrm flipV="1">
            <a:off x="1123950" y="3595588"/>
            <a:ext cx="609600" cy="139700"/>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AC79EB-DEF7-BB46-A249-89617CDD76A8}"/>
              </a:ext>
            </a:extLst>
          </p:cNvPr>
          <p:cNvSpPr txBox="1"/>
          <p:nvPr/>
        </p:nvSpPr>
        <p:spPr>
          <a:xfrm>
            <a:off x="127000" y="3735288"/>
            <a:ext cx="1714500" cy="307777"/>
          </a:xfrm>
          <a:prstGeom prst="rect">
            <a:avLst/>
          </a:prstGeom>
          <a:noFill/>
        </p:spPr>
        <p:txBody>
          <a:bodyPr wrap="square" rtlCol="0">
            <a:spAutoFit/>
          </a:bodyPr>
          <a:lstStyle/>
          <a:p>
            <a:r>
              <a:rPr lang="en-US" dirty="0"/>
              <a:t>All of </a:t>
            </a:r>
            <a:r>
              <a:rPr lang="en-US" dirty="0" err="1"/>
              <a:t>Scikit</a:t>
            </a:r>
            <a:r>
              <a:rPr lang="en-US" dirty="0"/>
              <a:t> Learn</a:t>
            </a:r>
          </a:p>
        </p:txBody>
      </p:sp>
    </p:spTree>
    <p:extLst>
      <p:ext uri="{BB962C8B-B14F-4D97-AF65-F5344CB8AC3E}">
        <p14:creationId xmlns:p14="http://schemas.microsoft.com/office/powerpoint/2010/main" val="33207385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008295"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263418" y="442361"/>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2907301"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162424" y="442361"/>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4806307"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061430" y="442361"/>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46376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261778" y="1502454"/>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164529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37475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355628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DECC64A-DEAA-604F-9454-3D7976A3BBF3}"/>
              </a:ext>
            </a:extLst>
          </p:cNvPr>
          <p:cNvSpPr/>
          <p:nvPr/>
        </p:nvSpPr>
        <p:spPr>
          <a:xfrm>
            <a:off x="6773841" y="442361"/>
            <a:ext cx="1489753" cy="64727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Remote Repo on GitHub</a:t>
            </a:r>
          </a:p>
        </p:txBody>
      </p:sp>
      <p:cxnSp>
        <p:nvCxnSpPr>
          <p:cNvPr id="19" name="Straight Connector 18">
            <a:extLst>
              <a:ext uri="{FF2B5EF4-FFF2-40B4-BE49-F238E27FC236}">
                <a16:creationId xmlns:a16="http://schemas.microsoft.com/office/drawing/2014/main" id="{3C91A314-6EE7-9544-98C3-AB32618B5865}"/>
              </a:ext>
            </a:extLst>
          </p:cNvPr>
          <p:cNvCxnSpPr/>
          <p:nvPr/>
        </p:nvCxnSpPr>
        <p:spPr>
          <a:xfrm>
            <a:off x="7498707" y="1261872"/>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5AC5548-AEB3-3F4D-9C9D-D26F92B3C115}"/>
              </a:ext>
            </a:extLst>
          </p:cNvPr>
          <p:cNvCxnSpPr/>
          <p:nvPr/>
        </p:nvCxnSpPr>
        <p:spPr>
          <a:xfrm>
            <a:off x="6159500" y="215900"/>
            <a:ext cx="0" cy="46863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 name="Right Arrow 5">
            <a:extLst>
              <a:ext uri="{FF2B5EF4-FFF2-40B4-BE49-F238E27FC236}">
                <a16:creationId xmlns:a16="http://schemas.microsoft.com/office/drawing/2014/main" id="{350BC8B1-934D-AC4E-8ECA-EFE4FA1B451A}"/>
              </a:ext>
            </a:extLst>
          </p:cNvPr>
          <p:cNvSpPr/>
          <p:nvPr/>
        </p:nvSpPr>
        <p:spPr>
          <a:xfrm flipH="1">
            <a:off x="4193280" y="2644742"/>
            <a:ext cx="196622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Computer</a:t>
            </a:r>
          </a:p>
        </p:txBody>
      </p:sp>
      <p:sp>
        <p:nvSpPr>
          <p:cNvPr id="24" name="Right Arrow 23">
            <a:extLst>
              <a:ext uri="{FF2B5EF4-FFF2-40B4-BE49-F238E27FC236}">
                <a16:creationId xmlns:a16="http://schemas.microsoft.com/office/drawing/2014/main" id="{847FF476-7E84-534D-B5BB-CEC40D7D4353}"/>
              </a:ext>
            </a:extLst>
          </p:cNvPr>
          <p:cNvSpPr/>
          <p:nvPr/>
        </p:nvSpPr>
        <p:spPr>
          <a:xfrm>
            <a:off x="6170061" y="3198618"/>
            <a:ext cx="196622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GitHub’s Servers</a:t>
            </a:r>
          </a:p>
        </p:txBody>
      </p:sp>
    </p:spTree>
    <p:extLst>
      <p:ext uri="{BB962C8B-B14F-4D97-AF65-F5344CB8AC3E}">
        <p14:creationId xmlns:p14="http://schemas.microsoft.com/office/powerpoint/2010/main" val="168831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GitHub: Remote vs Local</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We use pushes and pulls to move the current version of our repo between our computer and a “remote” version of the repo.</a:t>
            </a:r>
          </a:p>
          <a:p>
            <a:pPr lvl="1" indent="-381000">
              <a:spcBef>
                <a:spcPts val="0"/>
              </a:spcBef>
              <a:buClr>
                <a:srgbClr val="434343"/>
              </a:buClr>
              <a:buSzPts val="2400"/>
              <a:buFont typeface="Proxima Nova"/>
              <a:buChar char="●"/>
            </a:pPr>
            <a:r>
              <a:rPr lang="en-US" sz="2000" dirty="0">
                <a:solidFill>
                  <a:srgbClr val="434343"/>
                </a:solidFill>
                <a:latin typeface="Proxima Nova"/>
                <a:ea typeface="Proxima Nova"/>
                <a:cs typeface="Proxima Nova"/>
                <a:sym typeface="Proxima Nova"/>
              </a:rPr>
              <a:t>A push says, “make the remote version look like my code” and in particular it updates any files that changed in the last commits.</a:t>
            </a:r>
          </a:p>
          <a:p>
            <a:pPr lvl="1" indent="-381000">
              <a:spcBef>
                <a:spcPts val="0"/>
              </a:spcBef>
              <a:buClr>
                <a:srgbClr val="434343"/>
              </a:buClr>
              <a:buSzPts val="2400"/>
              <a:buFont typeface="Proxima Nova"/>
              <a:buChar char="●"/>
            </a:pPr>
            <a:r>
              <a:rPr lang="en-US" sz="2000" dirty="0">
                <a:solidFill>
                  <a:srgbClr val="434343"/>
                </a:solidFill>
                <a:latin typeface="Proxima Nova"/>
                <a:ea typeface="Proxima Nova"/>
                <a:cs typeface="Proxima Nova"/>
                <a:sym typeface="Proxima Nova"/>
              </a:rPr>
              <a:t>A pull says, “bring in any changes that have occurred on the remote version of the repo and make my code match those”</a:t>
            </a: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17158906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008295"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263418" y="442361"/>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2907301"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162424" y="442361"/>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4806307"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061430" y="442361"/>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46376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261778" y="1502454"/>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164529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37475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355628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DECC64A-DEAA-604F-9454-3D7976A3BBF3}"/>
              </a:ext>
            </a:extLst>
          </p:cNvPr>
          <p:cNvSpPr/>
          <p:nvPr/>
        </p:nvSpPr>
        <p:spPr>
          <a:xfrm>
            <a:off x="6773841" y="442361"/>
            <a:ext cx="1489753" cy="64727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Remote Repo on GitHub</a:t>
            </a:r>
          </a:p>
        </p:txBody>
      </p:sp>
      <p:cxnSp>
        <p:nvCxnSpPr>
          <p:cNvPr id="19" name="Straight Connector 18">
            <a:extLst>
              <a:ext uri="{FF2B5EF4-FFF2-40B4-BE49-F238E27FC236}">
                <a16:creationId xmlns:a16="http://schemas.microsoft.com/office/drawing/2014/main" id="{3C91A314-6EE7-9544-98C3-AB32618B5865}"/>
              </a:ext>
            </a:extLst>
          </p:cNvPr>
          <p:cNvCxnSpPr/>
          <p:nvPr/>
        </p:nvCxnSpPr>
        <p:spPr>
          <a:xfrm>
            <a:off x="7498707" y="1261872"/>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19B52162-2BCA-2942-B144-71A942EBD95F}"/>
              </a:ext>
            </a:extLst>
          </p:cNvPr>
          <p:cNvSpPr/>
          <p:nvPr/>
        </p:nvSpPr>
        <p:spPr>
          <a:xfrm>
            <a:off x="6954176" y="146449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cxnSp>
        <p:nvCxnSpPr>
          <p:cNvPr id="24" name="Straight Connector 23">
            <a:extLst>
              <a:ext uri="{FF2B5EF4-FFF2-40B4-BE49-F238E27FC236}">
                <a16:creationId xmlns:a16="http://schemas.microsoft.com/office/drawing/2014/main" id="{7A819AF9-71E4-9C47-83F9-6AA712F68B58}"/>
              </a:ext>
            </a:extLst>
          </p:cNvPr>
          <p:cNvCxnSpPr/>
          <p:nvPr/>
        </p:nvCxnSpPr>
        <p:spPr>
          <a:xfrm>
            <a:off x="6159500" y="215900"/>
            <a:ext cx="0" cy="46863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A1C96053-ECEB-E149-86AF-38F9A4EF9D5B}"/>
              </a:ext>
            </a:extLst>
          </p:cNvPr>
          <p:cNvSpPr/>
          <p:nvPr/>
        </p:nvSpPr>
        <p:spPr>
          <a:xfrm>
            <a:off x="5649783" y="1517866"/>
            <a:ext cx="1181529"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Push</a:t>
            </a:r>
          </a:p>
        </p:txBody>
      </p:sp>
    </p:spTree>
    <p:extLst>
      <p:ext uri="{BB962C8B-B14F-4D97-AF65-F5344CB8AC3E}">
        <p14:creationId xmlns:p14="http://schemas.microsoft.com/office/powerpoint/2010/main" val="28787318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008295"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263418" y="442361"/>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2907301"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162424" y="442361"/>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4806307"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061430" y="442361"/>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46376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261778" y="1502454"/>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164529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37475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355628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C91A314-6EE7-9544-98C3-AB32618B5865}"/>
              </a:ext>
            </a:extLst>
          </p:cNvPr>
          <p:cNvCxnSpPr/>
          <p:nvPr/>
        </p:nvCxnSpPr>
        <p:spPr>
          <a:xfrm>
            <a:off x="7498707" y="1261872"/>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19B52162-2BCA-2942-B144-71A942EBD95F}"/>
              </a:ext>
            </a:extLst>
          </p:cNvPr>
          <p:cNvSpPr/>
          <p:nvPr/>
        </p:nvSpPr>
        <p:spPr>
          <a:xfrm>
            <a:off x="6954176" y="146449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cxnSp>
        <p:nvCxnSpPr>
          <p:cNvPr id="24" name="Straight Connector 23">
            <a:extLst>
              <a:ext uri="{FF2B5EF4-FFF2-40B4-BE49-F238E27FC236}">
                <a16:creationId xmlns:a16="http://schemas.microsoft.com/office/drawing/2014/main" id="{7A819AF9-71E4-9C47-83F9-6AA712F68B58}"/>
              </a:ext>
            </a:extLst>
          </p:cNvPr>
          <p:cNvCxnSpPr/>
          <p:nvPr/>
        </p:nvCxnSpPr>
        <p:spPr>
          <a:xfrm>
            <a:off x="6159500" y="215900"/>
            <a:ext cx="0" cy="46863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A1C96053-ECEB-E149-86AF-38F9A4EF9D5B}"/>
              </a:ext>
            </a:extLst>
          </p:cNvPr>
          <p:cNvSpPr/>
          <p:nvPr/>
        </p:nvSpPr>
        <p:spPr>
          <a:xfrm>
            <a:off x="5649783" y="1517866"/>
            <a:ext cx="1181529"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Push</a:t>
            </a:r>
          </a:p>
        </p:txBody>
      </p:sp>
      <p:sp>
        <p:nvSpPr>
          <p:cNvPr id="25" name="Right Arrow 24">
            <a:extLst>
              <a:ext uri="{FF2B5EF4-FFF2-40B4-BE49-F238E27FC236}">
                <a16:creationId xmlns:a16="http://schemas.microsoft.com/office/drawing/2014/main" id="{367B9FC7-1A24-1947-B031-9B3718AA4111}"/>
              </a:ext>
            </a:extLst>
          </p:cNvPr>
          <p:cNvSpPr/>
          <p:nvPr/>
        </p:nvSpPr>
        <p:spPr>
          <a:xfrm rot="5400000">
            <a:off x="6731290" y="2737715"/>
            <a:ext cx="1562805"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ounded Rectangle 25">
            <a:extLst>
              <a:ext uri="{FF2B5EF4-FFF2-40B4-BE49-F238E27FC236}">
                <a16:creationId xmlns:a16="http://schemas.microsoft.com/office/drawing/2014/main" id="{D4001FDA-63A6-DA48-A596-EA6739E5EDB9}"/>
              </a:ext>
            </a:extLst>
          </p:cNvPr>
          <p:cNvSpPr/>
          <p:nvPr/>
        </p:nvSpPr>
        <p:spPr>
          <a:xfrm>
            <a:off x="6954175" y="3917427"/>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a:t>
            </a:r>
            <a:r>
              <a:rPr lang="en-US" dirty="0" err="1"/>
              <a:t>Whoo</a:t>
            </a:r>
            <a:r>
              <a:rPr lang="en-US" dirty="0"/>
              <a:t>!</a:t>
            </a:r>
          </a:p>
        </p:txBody>
      </p:sp>
      <p:sp>
        <p:nvSpPr>
          <p:cNvPr id="27" name="Rounded Rectangle 26">
            <a:extLst>
              <a:ext uri="{FF2B5EF4-FFF2-40B4-BE49-F238E27FC236}">
                <a16:creationId xmlns:a16="http://schemas.microsoft.com/office/drawing/2014/main" id="{3DC6D438-DA1F-F548-B2F6-C8C981D83BBD}"/>
              </a:ext>
            </a:extLst>
          </p:cNvPr>
          <p:cNvSpPr/>
          <p:nvPr/>
        </p:nvSpPr>
        <p:spPr>
          <a:xfrm>
            <a:off x="6773841" y="442361"/>
            <a:ext cx="1489753" cy="64727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Remote Repo on GitHub</a:t>
            </a:r>
          </a:p>
        </p:txBody>
      </p:sp>
      <p:sp>
        <p:nvSpPr>
          <p:cNvPr id="28" name="Rounded Rectangle 27">
            <a:extLst>
              <a:ext uri="{FF2B5EF4-FFF2-40B4-BE49-F238E27FC236}">
                <a16:creationId xmlns:a16="http://schemas.microsoft.com/office/drawing/2014/main" id="{3B0FBF16-2965-974A-A95B-655A4E97A71C}"/>
              </a:ext>
            </a:extLst>
          </p:cNvPr>
          <p:cNvSpPr/>
          <p:nvPr/>
        </p:nvSpPr>
        <p:spPr>
          <a:xfrm>
            <a:off x="6669218" y="2595270"/>
            <a:ext cx="1712649" cy="603766"/>
          </a:xfrm>
          <a:prstGeom prst="roundRect">
            <a:avLst/>
          </a:prstGeom>
          <a:solidFill>
            <a:schemeClr val="tx1">
              <a:lumMod val="50000"/>
              <a:lumOff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Teammate makes an edit and push</a:t>
            </a:r>
          </a:p>
        </p:txBody>
      </p:sp>
    </p:spTree>
    <p:extLst>
      <p:ext uri="{BB962C8B-B14F-4D97-AF65-F5344CB8AC3E}">
        <p14:creationId xmlns:p14="http://schemas.microsoft.com/office/powerpoint/2010/main" val="13605371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008295"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263418" y="442361"/>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2907301"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162424" y="442361"/>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4806307"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061430" y="442361"/>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46376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261778" y="1502454"/>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164529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37475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355628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C91A314-6EE7-9544-98C3-AB32618B5865}"/>
              </a:ext>
            </a:extLst>
          </p:cNvPr>
          <p:cNvCxnSpPr/>
          <p:nvPr/>
        </p:nvCxnSpPr>
        <p:spPr>
          <a:xfrm>
            <a:off x="7498707" y="1261872"/>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19B52162-2BCA-2942-B144-71A942EBD95F}"/>
              </a:ext>
            </a:extLst>
          </p:cNvPr>
          <p:cNvSpPr/>
          <p:nvPr/>
        </p:nvSpPr>
        <p:spPr>
          <a:xfrm>
            <a:off x="6954176" y="146449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cxnSp>
        <p:nvCxnSpPr>
          <p:cNvPr id="24" name="Straight Connector 23">
            <a:extLst>
              <a:ext uri="{FF2B5EF4-FFF2-40B4-BE49-F238E27FC236}">
                <a16:creationId xmlns:a16="http://schemas.microsoft.com/office/drawing/2014/main" id="{7A819AF9-71E4-9C47-83F9-6AA712F68B58}"/>
              </a:ext>
            </a:extLst>
          </p:cNvPr>
          <p:cNvCxnSpPr/>
          <p:nvPr/>
        </p:nvCxnSpPr>
        <p:spPr>
          <a:xfrm>
            <a:off x="6159500" y="215900"/>
            <a:ext cx="0" cy="46863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A1C96053-ECEB-E149-86AF-38F9A4EF9D5B}"/>
              </a:ext>
            </a:extLst>
          </p:cNvPr>
          <p:cNvSpPr/>
          <p:nvPr/>
        </p:nvSpPr>
        <p:spPr>
          <a:xfrm>
            <a:off x="5649783" y="1517866"/>
            <a:ext cx="1181529"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Push</a:t>
            </a:r>
          </a:p>
        </p:txBody>
      </p:sp>
      <p:sp>
        <p:nvSpPr>
          <p:cNvPr id="25" name="Right Arrow 24">
            <a:extLst>
              <a:ext uri="{FF2B5EF4-FFF2-40B4-BE49-F238E27FC236}">
                <a16:creationId xmlns:a16="http://schemas.microsoft.com/office/drawing/2014/main" id="{367B9FC7-1A24-1947-B031-9B3718AA4111}"/>
              </a:ext>
            </a:extLst>
          </p:cNvPr>
          <p:cNvSpPr/>
          <p:nvPr/>
        </p:nvSpPr>
        <p:spPr>
          <a:xfrm rot="5400000">
            <a:off x="6731290" y="2737715"/>
            <a:ext cx="1562805"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ounded Rectangle 25">
            <a:extLst>
              <a:ext uri="{FF2B5EF4-FFF2-40B4-BE49-F238E27FC236}">
                <a16:creationId xmlns:a16="http://schemas.microsoft.com/office/drawing/2014/main" id="{D4001FDA-63A6-DA48-A596-EA6739E5EDB9}"/>
              </a:ext>
            </a:extLst>
          </p:cNvPr>
          <p:cNvSpPr/>
          <p:nvPr/>
        </p:nvSpPr>
        <p:spPr>
          <a:xfrm>
            <a:off x="6954175" y="3917427"/>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a:t>
            </a:r>
            <a:r>
              <a:rPr lang="en-US" dirty="0" err="1"/>
              <a:t>Whoo</a:t>
            </a:r>
            <a:r>
              <a:rPr lang="en-US" dirty="0"/>
              <a:t>!</a:t>
            </a:r>
          </a:p>
        </p:txBody>
      </p:sp>
      <p:cxnSp>
        <p:nvCxnSpPr>
          <p:cNvPr id="6" name="Straight Arrow Connector 5">
            <a:extLst>
              <a:ext uri="{FF2B5EF4-FFF2-40B4-BE49-F238E27FC236}">
                <a16:creationId xmlns:a16="http://schemas.microsoft.com/office/drawing/2014/main" id="{09157C69-791B-1447-B6B2-678BB1D91AFE}"/>
              </a:ext>
            </a:extLst>
          </p:cNvPr>
          <p:cNvCxnSpPr>
            <a:cxnSpLocks/>
          </p:cNvCxnSpPr>
          <p:nvPr/>
        </p:nvCxnSpPr>
        <p:spPr>
          <a:xfrm>
            <a:off x="5487683" y="4305300"/>
            <a:ext cx="1280129" cy="0"/>
          </a:xfrm>
          <a:prstGeom prst="straightConnector1">
            <a:avLst/>
          </a:prstGeom>
          <a:ln w="139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3F98D52D-8F5E-7241-AF9F-735D310CD3E2}"/>
              </a:ext>
            </a:extLst>
          </p:cNvPr>
          <p:cNvSpPr/>
          <p:nvPr/>
        </p:nvSpPr>
        <p:spPr>
          <a:xfrm>
            <a:off x="4261778" y="391742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11" name="TextBox 10">
            <a:extLst>
              <a:ext uri="{FF2B5EF4-FFF2-40B4-BE49-F238E27FC236}">
                <a16:creationId xmlns:a16="http://schemas.microsoft.com/office/drawing/2014/main" id="{DD364879-003E-2745-A963-AD36CC2C80D0}"/>
              </a:ext>
            </a:extLst>
          </p:cNvPr>
          <p:cNvSpPr txBox="1"/>
          <p:nvPr/>
        </p:nvSpPr>
        <p:spPr>
          <a:xfrm>
            <a:off x="5361034" y="3317635"/>
            <a:ext cx="1617253" cy="707886"/>
          </a:xfrm>
          <a:prstGeom prst="rect">
            <a:avLst/>
          </a:prstGeom>
          <a:noFill/>
        </p:spPr>
        <p:txBody>
          <a:bodyPr wrap="square" rtlCol="0">
            <a:spAutoFit/>
          </a:bodyPr>
          <a:lstStyle/>
          <a:p>
            <a:r>
              <a:rPr lang="en-US" sz="2000" dirty="0"/>
              <a:t>These don’t match now.</a:t>
            </a:r>
          </a:p>
        </p:txBody>
      </p:sp>
      <p:sp>
        <p:nvSpPr>
          <p:cNvPr id="28" name="Rounded Rectangle 27">
            <a:extLst>
              <a:ext uri="{FF2B5EF4-FFF2-40B4-BE49-F238E27FC236}">
                <a16:creationId xmlns:a16="http://schemas.microsoft.com/office/drawing/2014/main" id="{F3DEFE1F-52CD-934E-AFC2-C1EC8D740E84}"/>
              </a:ext>
            </a:extLst>
          </p:cNvPr>
          <p:cNvSpPr/>
          <p:nvPr/>
        </p:nvSpPr>
        <p:spPr>
          <a:xfrm>
            <a:off x="6773841" y="442361"/>
            <a:ext cx="1489753" cy="64727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Remote Repo on GitHub</a:t>
            </a:r>
          </a:p>
        </p:txBody>
      </p:sp>
      <p:sp>
        <p:nvSpPr>
          <p:cNvPr id="29" name="Rounded Rectangle 28">
            <a:extLst>
              <a:ext uri="{FF2B5EF4-FFF2-40B4-BE49-F238E27FC236}">
                <a16:creationId xmlns:a16="http://schemas.microsoft.com/office/drawing/2014/main" id="{548AE3B7-EB76-7443-9114-992A55EC2731}"/>
              </a:ext>
            </a:extLst>
          </p:cNvPr>
          <p:cNvSpPr/>
          <p:nvPr/>
        </p:nvSpPr>
        <p:spPr>
          <a:xfrm>
            <a:off x="6669218" y="2595270"/>
            <a:ext cx="1712649" cy="603766"/>
          </a:xfrm>
          <a:prstGeom prst="roundRect">
            <a:avLst/>
          </a:prstGeom>
          <a:solidFill>
            <a:schemeClr val="tx1">
              <a:lumMod val="50000"/>
              <a:lumOff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Teammate makes an edit and push</a:t>
            </a:r>
          </a:p>
        </p:txBody>
      </p:sp>
    </p:spTree>
    <p:extLst>
      <p:ext uri="{BB962C8B-B14F-4D97-AF65-F5344CB8AC3E}">
        <p14:creationId xmlns:p14="http://schemas.microsoft.com/office/powerpoint/2010/main" val="3703586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008295"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263418" y="442361"/>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2907301"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162424" y="442361"/>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4806307"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061430" y="442361"/>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46376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261778" y="1502454"/>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164529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37475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355628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C91A314-6EE7-9544-98C3-AB32618B5865}"/>
              </a:ext>
            </a:extLst>
          </p:cNvPr>
          <p:cNvCxnSpPr/>
          <p:nvPr/>
        </p:nvCxnSpPr>
        <p:spPr>
          <a:xfrm>
            <a:off x="7498707" y="1261872"/>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19B52162-2BCA-2942-B144-71A942EBD95F}"/>
              </a:ext>
            </a:extLst>
          </p:cNvPr>
          <p:cNvSpPr/>
          <p:nvPr/>
        </p:nvSpPr>
        <p:spPr>
          <a:xfrm>
            <a:off x="6954176" y="146449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cxnSp>
        <p:nvCxnSpPr>
          <p:cNvPr id="24" name="Straight Connector 23">
            <a:extLst>
              <a:ext uri="{FF2B5EF4-FFF2-40B4-BE49-F238E27FC236}">
                <a16:creationId xmlns:a16="http://schemas.microsoft.com/office/drawing/2014/main" id="{7A819AF9-71E4-9C47-83F9-6AA712F68B58}"/>
              </a:ext>
            </a:extLst>
          </p:cNvPr>
          <p:cNvCxnSpPr/>
          <p:nvPr/>
        </p:nvCxnSpPr>
        <p:spPr>
          <a:xfrm>
            <a:off x="6159500" y="215900"/>
            <a:ext cx="0" cy="46863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A1C96053-ECEB-E149-86AF-38F9A4EF9D5B}"/>
              </a:ext>
            </a:extLst>
          </p:cNvPr>
          <p:cNvSpPr/>
          <p:nvPr/>
        </p:nvSpPr>
        <p:spPr>
          <a:xfrm>
            <a:off x="5649783" y="1517866"/>
            <a:ext cx="1181529"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Push</a:t>
            </a:r>
          </a:p>
        </p:txBody>
      </p:sp>
      <p:sp>
        <p:nvSpPr>
          <p:cNvPr id="25" name="Right Arrow 24">
            <a:extLst>
              <a:ext uri="{FF2B5EF4-FFF2-40B4-BE49-F238E27FC236}">
                <a16:creationId xmlns:a16="http://schemas.microsoft.com/office/drawing/2014/main" id="{367B9FC7-1A24-1947-B031-9B3718AA4111}"/>
              </a:ext>
            </a:extLst>
          </p:cNvPr>
          <p:cNvSpPr/>
          <p:nvPr/>
        </p:nvSpPr>
        <p:spPr>
          <a:xfrm rot="5400000">
            <a:off x="6731290" y="2737715"/>
            <a:ext cx="1562805"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ounded Rectangle 2">
            <a:extLst>
              <a:ext uri="{FF2B5EF4-FFF2-40B4-BE49-F238E27FC236}">
                <a16:creationId xmlns:a16="http://schemas.microsoft.com/office/drawing/2014/main" id="{6CCCDD3A-6021-E949-80D5-7B4416B210D5}"/>
              </a:ext>
            </a:extLst>
          </p:cNvPr>
          <p:cNvSpPr/>
          <p:nvPr/>
        </p:nvSpPr>
        <p:spPr>
          <a:xfrm>
            <a:off x="6669218" y="2595270"/>
            <a:ext cx="1712649" cy="603766"/>
          </a:xfrm>
          <a:prstGeom prst="roundRect">
            <a:avLst/>
          </a:prstGeom>
          <a:solidFill>
            <a:schemeClr val="tx1">
              <a:lumMod val="50000"/>
              <a:lumOff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Teammate makes an edit and push</a:t>
            </a:r>
          </a:p>
        </p:txBody>
      </p:sp>
      <p:sp>
        <p:nvSpPr>
          <p:cNvPr id="26" name="Rounded Rectangle 25">
            <a:extLst>
              <a:ext uri="{FF2B5EF4-FFF2-40B4-BE49-F238E27FC236}">
                <a16:creationId xmlns:a16="http://schemas.microsoft.com/office/drawing/2014/main" id="{D4001FDA-63A6-DA48-A596-EA6739E5EDB9}"/>
              </a:ext>
            </a:extLst>
          </p:cNvPr>
          <p:cNvSpPr/>
          <p:nvPr/>
        </p:nvSpPr>
        <p:spPr>
          <a:xfrm>
            <a:off x="6954175" y="3917427"/>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a:t>
            </a:r>
            <a:r>
              <a:rPr lang="en-US" dirty="0" err="1"/>
              <a:t>Whoo</a:t>
            </a:r>
            <a:r>
              <a:rPr lang="en-US" dirty="0"/>
              <a:t>!</a:t>
            </a:r>
          </a:p>
        </p:txBody>
      </p:sp>
      <p:sp>
        <p:nvSpPr>
          <p:cNvPr id="27" name="Rounded Rectangle 26">
            <a:extLst>
              <a:ext uri="{FF2B5EF4-FFF2-40B4-BE49-F238E27FC236}">
                <a16:creationId xmlns:a16="http://schemas.microsoft.com/office/drawing/2014/main" id="{3F98D52D-8F5E-7241-AF9F-735D310CD3E2}"/>
              </a:ext>
            </a:extLst>
          </p:cNvPr>
          <p:cNvSpPr/>
          <p:nvPr/>
        </p:nvSpPr>
        <p:spPr>
          <a:xfrm>
            <a:off x="4261778" y="391742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a:t>
            </a:r>
            <a:r>
              <a:rPr lang="en-US" dirty="0" err="1"/>
              <a:t>Whoo</a:t>
            </a:r>
            <a:r>
              <a:rPr lang="en-US" dirty="0"/>
              <a:t>!</a:t>
            </a:r>
          </a:p>
        </p:txBody>
      </p:sp>
      <p:sp>
        <p:nvSpPr>
          <p:cNvPr id="28" name="Right Arrow 27">
            <a:extLst>
              <a:ext uri="{FF2B5EF4-FFF2-40B4-BE49-F238E27FC236}">
                <a16:creationId xmlns:a16="http://schemas.microsoft.com/office/drawing/2014/main" id="{4D13F20F-6599-C146-AF79-F4780C7BCF3B}"/>
              </a:ext>
            </a:extLst>
          </p:cNvPr>
          <p:cNvSpPr/>
          <p:nvPr/>
        </p:nvSpPr>
        <p:spPr>
          <a:xfrm flipH="1">
            <a:off x="5551183" y="3955526"/>
            <a:ext cx="1181529"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Pull</a:t>
            </a:r>
          </a:p>
        </p:txBody>
      </p:sp>
      <p:sp>
        <p:nvSpPr>
          <p:cNvPr id="29" name="Rounded Rectangle 28">
            <a:extLst>
              <a:ext uri="{FF2B5EF4-FFF2-40B4-BE49-F238E27FC236}">
                <a16:creationId xmlns:a16="http://schemas.microsoft.com/office/drawing/2014/main" id="{0170F50E-1D00-0B4B-9219-A9C4C4AB39D7}"/>
              </a:ext>
            </a:extLst>
          </p:cNvPr>
          <p:cNvSpPr/>
          <p:nvPr/>
        </p:nvSpPr>
        <p:spPr>
          <a:xfrm>
            <a:off x="6773841" y="442361"/>
            <a:ext cx="1489753" cy="64727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Remote Repo on GitHub</a:t>
            </a:r>
          </a:p>
        </p:txBody>
      </p:sp>
    </p:spTree>
    <p:extLst>
      <p:ext uri="{BB962C8B-B14F-4D97-AF65-F5344CB8AC3E}">
        <p14:creationId xmlns:p14="http://schemas.microsoft.com/office/powerpoint/2010/main" val="11772316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GitHub: Remote vs Local</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One subtlety: GitHub only modifies </a:t>
            </a:r>
            <a:r>
              <a:rPr lang="en-US" sz="2400" dirty="0">
                <a:solidFill>
                  <a:srgbClr val="434343"/>
                </a:solidFill>
                <a:latin typeface="Proxima Nova"/>
                <a:ea typeface="Proxima Nova"/>
                <a:cs typeface="Proxima Nova"/>
                <a:sym typeface="Proxima Nova"/>
              </a:rPr>
              <a:t>files that have CHANGED since the last time you asked Git to track them. So if I never asked Git to track a certain file (by making an add-commit), even if I push my code, it won’t go to the remote version).</a:t>
            </a:r>
            <a:endParaRPr lang="en-US" sz="20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4261769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Rectangle 3">
            <a:extLst>
              <a:ext uri="{FF2B5EF4-FFF2-40B4-BE49-F238E27FC236}">
                <a16:creationId xmlns:a16="http://schemas.microsoft.com/office/drawing/2014/main" id="{40DA3AC0-D52C-E14F-9391-659E1D599503}"/>
              </a:ext>
            </a:extLst>
          </p:cNvPr>
          <p:cNvSpPr/>
          <p:nvPr/>
        </p:nvSpPr>
        <p:spPr>
          <a:xfrm>
            <a:off x="429369" y="270344"/>
            <a:ext cx="4905955" cy="461175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8BF7D87-2919-2646-99B0-6F52D03FF140}"/>
              </a:ext>
            </a:extLst>
          </p:cNvPr>
          <p:cNvSpPr txBox="1"/>
          <p:nvPr/>
        </p:nvSpPr>
        <p:spPr>
          <a:xfrm>
            <a:off x="516834" y="365760"/>
            <a:ext cx="4675367" cy="3539430"/>
          </a:xfrm>
          <a:prstGeom prst="rect">
            <a:avLst/>
          </a:prstGeom>
          <a:noFill/>
        </p:spPr>
        <p:txBody>
          <a:bodyPr wrap="square" rtlCol="0">
            <a:spAutoFit/>
          </a:bodyPr>
          <a:lstStyle/>
          <a:p>
            <a:r>
              <a:rPr lang="en-US" dirty="0">
                <a:latin typeface="Courier" pitchFamily="2" charset="0"/>
              </a:rPr>
              <a:t>def </a:t>
            </a:r>
            <a:r>
              <a:rPr lang="en-US" dirty="0" err="1">
                <a:latin typeface="Courier" pitchFamily="2" charset="0"/>
              </a:rPr>
              <a:t>get_data</a:t>
            </a:r>
            <a:r>
              <a:rPr lang="en-US" dirty="0">
                <a:latin typeface="Courier" pitchFamily="2" charset="0"/>
              </a:rPr>
              <a:t>(query):</a:t>
            </a:r>
          </a:p>
          <a:p>
            <a:r>
              <a:rPr lang="en-US" dirty="0">
                <a:latin typeface="Courier" pitchFamily="2" charset="0"/>
              </a:rPr>
              <a:t>    “””</a:t>
            </a:r>
          </a:p>
          <a:p>
            <a:r>
              <a:rPr lang="en-US" dirty="0">
                <a:latin typeface="Courier" pitchFamily="2" charset="0"/>
              </a:rPr>
              <a:t>    Get’s the data from the database</a:t>
            </a:r>
          </a:p>
          <a:p>
            <a:r>
              <a:rPr lang="en-US" dirty="0">
                <a:latin typeface="Courier" pitchFamily="2" charset="0"/>
              </a:rPr>
              <a:t>    and returns it in </a:t>
            </a:r>
            <a:r>
              <a:rPr lang="en-US" dirty="0" err="1">
                <a:latin typeface="Courier" pitchFamily="2" charset="0"/>
              </a:rPr>
              <a:t>dataframe</a:t>
            </a:r>
            <a:r>
              <a:rPr lang="en-US" dirty="0">
                <a:latin typeface="Courier" pitchFamily="2" charset="0"/>
              </a:rPr>
              <a:t> format</a:t>
            </a:r>
          </a:p>
          <a:p>
            <a:r>
              <a:rPr lang="en-US" dirty="0">
                <a:latin typeface="Courier" pitchFamily="2" charset="0"/>
              </a:rPr>
              <a:t>    “””</a:t>
            </a:r>
          </a:p>
          <a:p>
            <a:r>
              <a:rPr lang="en-US" dirty="0">
                <a:latin typeface="Courier" pitchFamily="2" charset="0"/>
              </a:rPr>
              <a:t>    </a:t>
            </a:r>
            <a:r>
              <a:rPr lang="en-US" dirty="0" err="1">
                <a:latin typeface="Courier" pitchFamily="2" charset="0"/>
              </a:rPr>
              <a:t>table_data</a:t>
            </a:r>
            <a:r>
              <a:rPr lang="en-US" dirty="0">
                <a:latin typeface="Courier" pitchFamily="2" charset="0"/>
              </a:rPr>
              <a:t> = </a:t>
            </a:r>
            <a:r>
              <a:rPr lang="en-US" dirty="0" err="1">
                <a:latin typeface="Courier" pitchFamily="2" charset="0"/>
              </a:rPr>
              <a:t>sql.read</a:t>
            </a:r>
            <a:r>
              <a:rPr lang="en-US" dirty="0">
                <a:latin typeface="Courier" pitchFamily="2" charset="0"/>
              </a:rPr>
              <a:t>(query)</a:t>
            </a:r>
          </a:p>
          <a:p>
            <a:r>
              <a:rPr lang="en-US" dirty="0">
                <a:latin typeface="Courier" pitchFamily="2" charset="0"/>
              </a:rPr>
              <a:t>    return </a:t>
            </a:r>
            <a:r>
              <a:rPr lang="en-US" dirty="0" err="1">
                <a:latin typeface="Courier" pitchFamily="2" charset="0"/>
              </a:rPr>
              <a:t>pd.DataFrame</a:t>
            </a:r>
            <a:r>
              <a:rPr lang="en-US" dirty="0">
                <a:latin typeface="Courier" pitchFamily="2" charset="0"/>
              </a:rPr>
              <a:t>(</a:t>
            </a:r>
            <a:r>
              <a:rPr lang="en-US" dirty="0" err="1">
                <a:latin typeface="Courier" pitchFamily="2" charset="0"/>
              </a:rPr>
              <a:t>table_data</a:t>
            </a:r>
            <a:r>
              <a:rPr lang="en-US" dirty="0">
                <a:latin typeface="Courier" pitchFamily="2" charset="0"/>
              </a:rPr>
              <a:t>)</a:t>
            </a:r>
          </a:p>
          <a:p>
            <a:endParaRPr lang="en-US" dirty="0">
              <a:latin typeface="Courier" pitchFamily="2" charset="0"/>
            </a:endParaRPr>
          </a:p>
          <a:p>
            <a:r>
              <a:rPr lang="en-US" dirty="0">
                <a:latin typeface="Courier" pitchFamily="2" charset="0"/>
              </a:rPr>
              <a:t>def </a:t>
            </a:r>
            <a:r>
              <a:rPr lang="en-US" dirty="0" err="1">
                <a:latin typeface="Courier" pitchFamily="2" charset="0"/>
              </a:rPr>
              <a:t>print_user_report</a:t>
            </a:r>
            <a:r>
              <a:rPr lang="en-US" dirty="0">
                <a:latin typeface="Courier" pitchFamily="2" charset="0"/>
              </a:rPr>
              <a:t>():</a:t>
            </a:r>
          </a:p>
          <a:p>
            <a:r>
              <a:rPr lang="en-US" dirty="0">
                <a:latin typeface="Courier" pitchFamily="2" charset="0"/>
              </a:rPr>
              <a:t>    query = “SELECT * FROM customers”</a:t>
            </a:r>
          </a:p>
          <a:p>
            <a:r>
              <a:rPr lang="en-US" dirty="0">
                <a:latin typeface="Courier" pitchFamily="2" charset="0"/>
              </a:rPr>
              <a:t>    </a:t>
            </a:r>
            <a:r>
              <a:rPr lang="en-US" dirty="0" err="1">
                <a:latin typeface="Courier" pitchFamily="2" charset="0"/>
              </a:rPr>
              <a:t>customer_records</a:t>
            </a:r>
            <a:r>
              <a:rPr lang="en-US" dirty="0">
                <a:latin typeface="Courier" pitchFamily="2" charset="0"/>
              </a:rPr>
              <a:t> = </a:t>
            </a:r>
            <a:r>
              <a:rPr lang="en-US" dirty="0" err="1">
                <a:latin typeface="Courier" pitchFamily="2" charset="0"/>
              </a:rPr>
              <a:t>get_data</a:t>
            </a:r>
            <a:r>
              <a:rPr lang="en-US" dirty="0">
                <a:latin typeface="Courier" pitchFamily="2" charset="0"/>
              </a:rPr>
              <a:t>(query)</a:t>
            </a:r>
          </a:p>
          <a:p>
            <a:r>
              <a:rPr lang="en-US" dirty="0">
                <a:latin typeface="Courier" pitchFamily="2" charset="0"/>
              </a:rPr>
              <a:t>    users = </a:t>
            </a:r>
            <a:r>
              <a:rPr lang="en-US" dirty="0" err="1">
                <a:latin typeface="Courier" pitchFamily="2" charset="0"/>
              </a:rPr>
              <a:t>customer_records</a:t>
            </a:r>
            <a:r>
              <a:rPr lang="en-US" dirty="0">
                <a:latin typeface="Courier" pitchFamily="2" charset="0"/>
              </a:rPr>
              <a:t>[‘username’]</a:t>
            </a:r>
          </a:p>
          <a:p>
            <a:r>
              <a:rPr lang="en-US" dirty="0">
                <a:latin typeface="Courier" pitchFamily="2" charset="0"/>
              </a:rPr>
              <a:t>    print(</a:t>
            </a:r>
            <a:r>
              <a:rPr lang="en-US" dirty="0" err="1">
                <a:latin typeface="Courier" pitchFamily="2" charset="0"/>
              </a:rPr>
              <a:t>customer_records.value_counts</a:t>
            </a:r>
            <a:r>
              <a:rPr lang="en-US" dirty="0">
                <a:latin typeface="Courier" pitchFamily="2" charset="0"/>
              </a:rPr>
              <a:t>())</a:t>
            </a:r>
          </a:p>
          <a:p>
            <a:endParaRPr lang="en-US" dirty="0">
              <a:latin typeface="Courier" pitchFamily="2" charset="0"/>
            </a:endParaRPr>
          </a:p>
          <a:p>
            <a:r>
              <a:rPr lang="en-US" dirty="0">
                <a:latin typeface="Courier" pitchFamily="2" charset="0"/>
              </a:rPr>
              <a:t>if __name__ == “__main__”:</a:t>
            </a:r>
          </a:p>
          <a:p>
            <a:r>
              <a:rPr lang="en-US" dirty="0">
                <a:latin typeface="Courier" pitchFamily="2" charset="0"/>
              </a:rPr>
              <a:t>    </a:t>
            </a:r>
            <a:r>
              <a:rPr lang="en-US" dirty="0" err="1">
                <a:latin typeface="Courier" pitchFamily="2" charset="0"/>
              </a:rPr>
              <a:t>print_user_report</a:t>
            </a:r>
            <a:r>
              <a:rPr lang="en-US" dirty="0">
                <a:latin typeface="Courier" pitchFamily="2" charset="0"/>
              </a:rPr>
              <a:t>()</a:t>
            </a:r>
          </a:p>
        </p:txBody>
      </p:sp>
      <p:sp>
        <p:nvSpPr>
          <p:cNvPr id="6" name="TextBox 5">
            <a:extLst>
              <a:ext uri="{FF2B5EF4-FFF2-40B4-BE49-F238E27FC236}">
                <a16:creationId xmlns:a16="http://schemas.microsoft.com/office/drawing/2014/main" id="{4ED8DA53-6A6D-A24A-B0DF-F61B5F2D526C}"/>
              </a:ext>
            </a:extLst>
          </p:cNvPr>
          <p:cNvSpPr txBox="1"/>
          <p:nvPr/>
        </p:nvSpPr>
        <p:spPr>
          <a:xfrm>
            <a:off x="5907819" y="858202"/>
            <a:ext cx="2751151" cy="3046988"/>
          </a:xfrm>
          <a:prstGeom prst="rect">
            <a:avLst/>
          </a:prstGeom>
          <a:noFill/>
        </p:spPr>
        <p:txBody>
          <a:bodyPr wrap="square" rtlCol="0">
            <a:spAutoFit/>
          </a:bodyPr>
          <a:lstStyle/>
          <a:p>
            <a:r>
              <a:rPr lang="en-US" sz="2400" dirty="0">
                <a:solidFill>
                  <a:schemeClr val="tx1"/>
                </a:solidFill>
              </a:rPr>
              <a:t>Janice now sets out to functionalize her code and make it reusable and clear.</a:t>
            </a:r>
          </a:p>
          <a:p>
            <a:endParaRPr lang="en-US" sz="2400" dirty="0">
              <a:solidFill>
                <a:schemeClr val="tx1"/>
              </a:solidFill>
            </a:endParaRPr>
          </a:p>
          <a:p>
            <a:r>
              <a:rPr lang="en-US" sz="2400" dirty="0">
                <a:solidFill>
                  <a:schemeClr val="tx1"/>
                </a:solidFill>
              </a:rPr>
              <a:t>Janice breaks things.</a:t>
            </a:r>
          </a:p>
        </p:txBody>
      </p:sp>
    </p:spTree>
    <p:extLst>
      <p:ext uri="{BB962C8B-B14F-4D97-AF65-F5344CB8AC3E}">
        <p14:creationId xmlns:p14="http://schemas.microsoft.com/office/powerpoint/2010/main" val="20205600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5"/>
          <p:cNvSpPr txBox="1">
            <a:spLocks noGrp="1"/>
          </p:cNvSpPr>
          <p:nvPr>
            <p:ph type="title"/>
          </p:nvPr>
        </p:nvSpPr>
        <p:spPr>
          <a:xfrm>
            <a:off x="311700" y="1239177"/>
            <a:ext cx="8520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i="0" u="none" strike="noStrike" cap="none" dirty="0">
                <a:solidFill>
                  <a:schemeClr val="dk1"/>
                </a:solidFill>
                <a:latin typeface="Proxima Nova"/>
                <a:ea typeface="Proxima Nova"/>
                <a:cs typeface="Proxima Nova"/>
                <a:sym typeface="Proxima Nova"/>
              </a:rPr>
              <a:t>Exercise: Making</a:t>
            </a:r>
            <a:br>
              <a:rPr lang="en" sz="7200" b="1" i="0" u="none" strike="noStrike" cap="none" dirty="0">
                <a:solidFill>
                  <a:schemeClr val="dk1"/>
                </a:solidFill>
                <a:latin typeface="Proxima Nova"/>
                <a:ea typeface="Proxima Nova"/>
                <a:cs typeface="Proxima Nova"/>
                <a:sym typeface="Proxima Nova"/>
              </a:rPr>
            </a:br>
            <a:r>
              <a:rPr lang="en" sz="7200" b="1" i="0" u="none" strike="noStrike" cap="none" dirty="0">
                <a:solidFill>
                  <a:schemeClr val="dk1"/>
                </a:solidFill>
                <a:latin typeface="Proxima Nova"/>
                <a:ea typeface="Proxima Nova"/>
                <a:cs typeface="Proxima Nova"/>
                <a:sym typeface="Proxima Nova"/>
              </a:rPr>
              <a:t>your repo remote </a:t>
            </a:r>
            <a:endParaRPr dirty="0"/>
          </a:p>
        </p:txBody>
      </p:sp>
      <p:cxnSp>
        <p:nvCxnSpPr>
          <p:cNvPr id="71" name="Google Shape;71;p15"/>
          <p:cNvCxnSpPr/>
          <p:nvPr/>
        </p:nvCxnSpPr>
        <p:spPr>
          <a:xfrm>
            <a:off x="1201250" y="3756368"/>
            <a:ext cx="6716100"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132130"/>
            <a:ext cx="6716100" cy="0"/>
          </a:xfrm>
          <a:prstGeom prst="straightConnector1">
            <a:avLst/>
          </a:prstGeom>
          <a:noFill/>
          <a:ln w="19050" cap="flat" cmpd="sng">
            <a:solidFill>
              <a:srgbClr val="FFFFFF"/>
            </a:solidFill>
            <a:prstDash val="solid"/>
            <a:round/>
            <a:headEnd type="none" w="sm" len="sm"/>
            <a:tailEnd type="none" w="sm" len="sm"/>
          </a:ln>
        </p:spPr>
      </p:cxnSp>
    </p:spTree>
    <p:extLst>
      <p:ext uri="{BB962C8B-B14F-4D97-AF65-F5344CB8AC3E}">
        <p14:creationId xmlns:p14="http://schemas.microsoft.com/office/powerpoint/2010/main" val="16421892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5"/>
          <p:cNvSpPr txBox="1">
            <a:spLocks noGrp="1"/>
          </p:cNvSpPr>
          <p:nvPr>
            <p:ph type="title"/>
          </p:nvPr>
        </p:nvSpPr>
        <p:spPr>
          <a:xfrm>
            <a:off x="217497" y="372088"/>
            <a:ext cx="8819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i="0" u="none" strike="noStrike" cap="none" dirty="0">
                <a:solidFill>
                  <a:schemeClr val="dk1"/>
                </a:solidFill>
                <a:latin typeface="Proxima Nova"/>
                <a:ea typeface="Proxima Nova"/>
                <a:cs typeface="Proxima Nova"/>
                <a:sym typeface="Proxima Nova"/>
              </a:rPr>
              <a:t>Let’s start by </a:t>
            </a:r>
            <a:r>
              <a:rPr lang="en-US" sz="7200" b="1" i="0" u="none" strike="noStrike" cap="none" dirty="0">
                <a:solidFill>
                  <a:schemeClr val="dk1"/>
                </a:solidFill>
                <a:latin typeface="Proxima Nova"/>
                <a:ea typeface="Proxima Nova"/>
                <a:cs typeface="Proxima Nova"/>
                <a:sym typeface="Proxima Nova"/>
              </a:rPr>
              <a:t>creating </a:t>
            </a:r>
            <a:r>
              <a:rPr lang="en" sz="7200" b="1" i="0" u="none" strike="noStrike" cap="none" dirty="0">
                <a:solidFill>
                  <a:schemeClr val="dk1"/>
                </a:solidFill>
                <a:latin typeface="Proxima Nova"/>
                <a:ea typeface="Proxima Nova"/>
                <a:cs typeface="Proxima Nova"/>
                <a:sym typeface="Proxima Nova"/>
              </a:rPr>
              <a:t>a repo on GitHub called “Test”</a:t>
            </a:r>
            <a:endParaRPr dirty="0"/>
          </a:p>
        </p:txBody>
      </p:sp>
    </p:spTree>
    <p:extLst>
      <p:ext uri="{BB962C8B-B14F-4D97-AF65-F5344CB8AC3E}">
        <p14:creationId xmlns:p14="http://schemas.microsoft.com/office/powerpoint/2010/main" val="19531130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699" y="292625"/>
            <a:ext cx="7395387"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Connecting GitHub to our Local Repo</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We now have a remote repo (on GitHub) and the local one where we put our test files. Let’s link those together. </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76200" lvl="0" indent="0">
              <a:buClr>
                <a:srgbClr val="434343"/>
              </a:buClr>
              <a:buSzPts val="2400"/>
            </a:pPr>
            <a:r>
              <a:rPr lang="en-US" sz="2400" dirty="0">
                <a:solidFill>
                  <a:srgbClr val="434343"/>
                </a:solidFill>
                <a:latin typeface="Proxima Nova"/>
                <a:ea typeface="Proxima Nova"/>
                <a:cs typeface="Proxima Nova"/>
                <a:sym typeface="Proxima Nova"/>
              </a:rPr>
              <a:t>First, in the terminal, move to the repo we started earlier. You need to be in the folder where we did the </a:t>
            </a:r>
            <a:r>
              <a:rPr lang="en-US" sz="2400" dirty="0">
                <a:solidFill>
                  <a:srgbClr val="434343"/>
                </a:solidFill>
                <a:latin typeface="Courier" pitchFamily="2" charset="0"/>
                <a:ea typeface="Proxima Nova"/>
                <a:cs typeface="Proxima Nova"/>
                <a:sym typeface="Proxima Nova"/>
              </a:rPr>
              <a:t>git </a:t>
            </a:r>
            <a:r>
              <a:rPr lang="en-US" sz="2400" dirty="0" err="1">
                <a:solidFill>
                  <a:srgbClr val="434343"/>
                </a:solidFill>
                <a:latin typeface="Courier" pitchFamily="2" charset="0"/>
                <a:ea typeface="Proxima Nova"/>
                <a:cs typeface="Proxima Nova"/>
                <a:sym typeface="Proxima Nova"/>
              </a:rPr>
              <a:t>init</a:t>
            </a:r>
            <a:r>
              <a:rPr lang="en-US" sz="2400" dirty="0">
                <a:solidFill>
                  <a:srgbClr val="434343"/>
                </a:solidFill>
                <a:latin typeface="+mj-lt"/>
                <a:ea typeface="Proxima Nova"/>
                <a:cs typeface="Proxima Nova"/>
                <a:sym typeface="Proxima Nova"/>
              </a:rPr>
              <a:t> </a:t>
            </a:r>
            <a:r>
              <a:rPr lang="en-US" sz="2400" dirty="0">
                <a:solidFill>
                  <a:srgbClr val="434343"/>
                </a:solidFill>
                <a:latin typeface="Proxima Nova"/>
                <a:ea typeface="Proxima Nova"/>
                <a:cs typeface="Proxima Nova"/>
                <a:sym typeface="Proxima Nova"/>
              </a:rPr>
              <a:t>earlier. </a:t>
            </a:r>
          </a:p>
          <a:p>
            <a:pPr marL="76200" lvl="0" indent="0">
              <a:buClr>
                <a:srgbClr val="434343"/>
              </a:buClr>
              <a:buSzPts val="2400"/>
            </a:pPr>
            <a:r>
              <a:rPr lang="en-US" sz="2400" dirty="0">
                <a:solidFill>
                  <a:srgbClr val="434343"/>
                </a:solidFill>
                <a:latin typeface="Proxima Nova"/>
                <a:ea typeface="Proxima Nova"/>
                <a:cs typeface="Proxima Nova"/>
                <a:sym typeface="Proxima Nova"/>
              </a:rPr>
              <a:t>(or any directory below that) </a:t>
            </a:r>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8113365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We now have a remote repo (on GitHub) and the local one where we put our test files. Let’s link those together.</a:t>
            </a:r>
            <a:endParaRPr lang="en-US" sz="20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686978"/>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remote add origin URL_FROM_GITHUB</a:t>
            </a:r>
          </a:p>
        </p:txBody>
      </p:sp>
      <p:cxnSp>
        <p:nvCxnSpPr>
          <p:cNvPr id="3" name="Straight Arrow Connector 2">
            <a:extLst>
              <a:ext uri="{FF2B5EF4-FFF2-40B4-BE49-F238E27FC236}">
                <a16:creationId xmlns:a16="http://schemas.microsoft.com/office/drawing/2014/main" id="{EB1FA8AA-93DE-5F41-A978-919576E63BB2}"/>
              </a:ext>
            </a:extLst>
          </p:cNvPr>
          <p:cNvCxnSpPr>
            <a:cxnSpLocks/>
          </p:cNvCxnSpPr>
          <p:nvPr/>
        </p:nvCxnSpPr>
        <p:spPr>
          <a:xfrm flipV="1">
            <a:off x="3517900" y="3136900"/>
            <a:ext cx="0" cy="723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99EE5D-B4FA-DC40-9B51-814B13955AE2}"/>
              </a:ext>
            </a:extLst>
          </p:cNvPr>
          <p:cNvSpPr txBox="1"/>
          <p:nvPr/>
        </p:nvSpPr>
        <p:spPr>
          <a:xfrm>
            <a:off x="1305200" y="3880874"/>
            <a:ext cx="6533600" cy="954107"/>
          </a:xfrm>
          <a:prstGeom prst="rect">
            <a:avLst/>
          </a:prstGeom>
          <a:noFill/>
        </p:spPr>
        <p:txBody>
          <a:bodyPr wrap="square" rtlCol="0">
            <a:spAutoFit/>
          </a:bodyPr>
          <a:lstStyle/>
          <a:p>
            <a:r>
              <a:rPr lang="en-US" sz="2800" dirty="0"/>
              <a:t>This tells git are about to tell it about the non-local version of the repo</a:t>
            </a:r>
          </a:p>
        </p:txBody>
      </p:sp>
      <p:sp>
        <p:nvSpPr>
          <p:cNvPr id="11" name="Google Shape;91;p17">
            <a:extLst>
              <a:ext uri="{FF2B5EF4-FFF2-40B4-BE49-F238E27FC236}">
                <a16:creationId xmlns:a16="http://schemas.microsoft.com/office/drawing/2014/main" id="{FFD0DCA5-8075-B047-976E-8422113699CB}"/>
              </a:ext>
            </a:extLst>
          </p:cNvPr>
          <p:cNvSpPr txBox="1">
            <a:spLocks/>
          </p:cNvSpPr>
          <p:nvPr/>
        </p:nvSpPr>
        <p:spPr>
          <a:xfrm>
            <a:off x="311699" y="292625"/>
            <a:ext cx="7395387" cy="572700"/>
          </a:xfrm>
          <a:prstGeom prst="rect">
            <a:avLst/>
          </a:prstGeom>
          <a:noFill/>
          <a:ln>
            <a:noFill/>
          </a:ln>
        </p:spPr>
        <p:txBody>
          <a:bodyPr spcFirstLastPara="1" vert="horz" wrap="square" lIns="91425" tIns="91425" rIns="91425" bIns="91425" rtlCol="0" anchor="t" anchorCtr="0">
            <a:noAutofit/>
          </a:bodyPr>
          <a:lstStyle>
            <a:lvl1pPr marR="0" lvl="0" algn="l" defTabSz="342900" rtl="0" eaLnBrk="1" latinLnBrk="0" hangingPunct="1">
              <a:lnSpc>
                <a:spcPct val="100000"/>
              </a:lnSpc>
              <a:spcBef>
                <a:spcPts val="0"/>
              </a:spcBef>
              <a:spcAft>
                <a:spcPts val="0"/>
              </a:spcAft>
              <a:buClr>
                <a:schemeClr val="dk1"/>
              </a:buClr>
              <a:buSzPts val="2800"/>
              <a:buFont typeface="Arial"/>
              <a:buNone/>
              <a:defRPr sz="2800" b="0" i="0" u="none" strike="noStrike" kern="1200" cap="none" spc="225">
                <a:solidFill>
                  <a:schemeClr val="dk1"/>
                </a:solidFill>
                <a:latin typeface="Arial"/>
                <a:ea typeface="Arial"/>
                <a:cs typeface="Arial"/>
                <a:sym typeface="Arial"/>
              </a:defRPr>
            </a:lvl1pPr>
            <a:lvl2pPr lvl="1" eaLnBrk="1" hangingPunct="1">
              <a:spcBef>
                <a:spcPts val="0"/>
              </a:spcBef>
              <a:spcAft>
                <a:spcPts val="0"/>
              </a:spcAft>
              <a:buClr>
                <a:schemeClr val="dk1"/>
              </a:buClr>
              <a:buSzPts val="2800"/>
              <a:buFont typeface="Arial"/>
              <a:buNone/>
              <a:defRPr sz="2800">
                <a:solidFill>
                  <a:schemeClr val="dk1"/>
                </a:solidFill>
              </a:defRPr>
            </a:lvl2pPr>
            <a:lvl3pPr lvl="2" eaLnBrk="1" hangingPunct="1">
              <a:spcBef>
                <a:spcPts val="0"/>
              </a:spcBef>
              <a:spcAft>
                <a:spcPts val="0"/>
              </a:spcAft>
              <a:buClr>
                <a:schemeClr val="dk1"/>
              </a:buClr>
              <a:buSzPts val="2800"/>
              <a:buFont typeface="Arial"/>
              <a:buNone/>
              <a:defRPr sz="2800">
                <a:solidFill>
                  <a:schemeClr val="dk1"/>
                </a:solidFill>
              </a:defRPr>
            </a:lvl3pPr>
            <a:lvl4pPr lvl="3" eaLnBrk="1" hangingPunct="1">
              <a:spcBef>
                <a:spcPts val="0"/>
              </a:spcBef>
              <a:spcAft>
                <a:spcPts val="0"/>
              </a:spcAft>
              <a:buClr>
                <a:schemeClr val="dk1"/>
              </a:buClr>
              <a:buSzPts val="2800"/>
              <a:buFont typeface="Arial"/>
              <a:buNone/>
              <a:defRPr sz="2800">
                <a:solidFill>
                  <a:schemeClr val="dk1"/>
                </a:solidFill>
              </a:defRPr>
            </a:lvl4pPr>
            <a:lvl5pPr lvl="4" eaLnBrk="1" hangingPunct="1">
              <a:spcBef>
                <a:spcPts val="0"/>
              </a:spcBef>
              <a:spcAft>
                <a:spcPts val="0"/>
              </a:spcAft>
              <a:buClr>
                <a:schemeClr val="dk1"/>
              </a:buClr>
              <a:buSzPts val="2800"/>
              <a:buFont typeface="Arial"/>
              <a:buNone/>
              <a:defRPr sz="2800">
                <a:solidFill>
                  <a:schemeClr val="dk1"/>
                </a:solidFill>
              </a:defRPr>
            </a:lvl5pPr>
            <a:lvl6pPr lvl="5" eaLnBrk="1" hangingPunct="1">
              <a:spcBef>
                <a:spcPts val="0"/>
              </a:spcBef>
              <a:spcAft>
                <a:spcPts val="0"/>
              </a:spcAft>
              <a:buClr>
                <a:schemeClr val="dk1"/>
              </a:buClr>
              <a:buSzPts val="2800"/>
              <a:buFont typeface="Arial"/>
              <a:buNone/>
              <a:defRPr sz="2800">
                <a:solidFill>
                  <a:schemeClr val="dk1"/>
                </a:solidFill>
              </a:defRPr>
            </a:lvl6pPr>
            <a:lvl7pPr lvl="6" eaLnBrk="1" hangingPunct="1">
              <a:spcBef>
                <a:spcPts val="0"/>
              </a:spcBef>
              <a:spcAft>
                <a:spcPts val="0"/>
              </a:spcAft>
              <a:buClr>
                <a:schemeClr val="dk1"/>
              </a:buClr>
              <a:buSzPts val="2800"/>
              <a:buFont typeface="Arial"/>
              <a:buNone/>
              <a:defRPr sz="2800">
                <a:solidFill>
                  <a:schemeClr val="dk1"/>
                </a:solidFill>
              </a:defRPr>
            </a:lvl7pPr>
            <a:lvl8pPr lvl="7" eaLnBrk="1" hangingPunct="1">
              <a:spcBef>
                <a:spcPts val="0"/>
              </a:spcBef>
              <a:spcAft>
                <a:spcPts val="0"/>
              </a:spcAft>
              <a:buClr>
                <a:schemeClr val="dk1"/>
              </a:buClr>
              <a:buSzPts val="2800"/>
              <a:buFont typeface="Arial"/>
              <a:buNone/>
              <a:defRPr sz="2800">
                <a:solidFill>
                  <a:schemeClr val="dk1"/>
                </a:solidFill>
              </a:defRPr>
            </a:lvl8pPr>
            <a:lvl9pPr lvl="8" eaLnBrk="1" hangingPunct="1">
              <a:spcBef>
                <a:spcPts val="0"/>
              </a:spcBef>
              <a:spcAft>
                <a:spcPts val="0"/>
              </a:spcAft>
              <a:buClr>
                <a:schemeClr val="dk1"/>
              </a:buClr>
              <a:buSzPts val="2800"/>
              <a:buFont typeface="Arial"/>
              <a:buNone/>
              <a:defRPr sz="2800">
                <a:solidFill>
                  <a:schemeClr val="dk1"/>
                </a:solidFill>
              </a:defRPr>
            </a:lvl9pPr>
          </a:lstStyle>
          <a:p>
            <a:pPr>
              <a:buSzPts val="700"/>
              <a:buFont typeface="Proxima Nova"/>
              <a:buNone/>
            </a:pPr>
            <a:r>
              <a:rPr lang="en-US" b="1">
                <a:solidFill>
                  <a:srgbClr val="434343"/>
                </a:solidFill>
                <a:latin typeface="Proxima Nova"/>
                <a:ea typeface="Proxima Nova"/>
                <a:cs typeface="Proxima Nova"/>
                <a:sym typeface="Proxima Nova"/>
              </a:rPr>
              <a:t>Connecting GitHub to our Local Repo</a:t>
            </a:r>
            <a:endParaRPr lang="en-US" dirty="0"/>
          </a:p>
        </p:txBody>
      </p:sp>
    </p:spTree>
    <p:extLst>
      <p:ext uri="{BB962C8B-B14F-4D97-AF65-F5344CB8AC3E}">
        <p14:creationId xmlns:p14="http://schemas.microsoft.com/office/powerpoint/2010/main" val="718961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We now have a remote repo (on GitHub) and the local one where we put our test files. Let’s link those together.</a:t>
            </a:r>
            <a:endParaRPr lang="en-US" sz="20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686978"/>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remote add origin URL_FROM_GITHUB</a:t>
            </a:r>
          </a:p>
        </p:txBody>
      </p:sp>
      <p:cxnSp>
        <p:nvCxnSpPr>
          <p:cNvPr id="3" name="Straight Arrow Connector 2">
            <a:extLst>
              <a:ext uri="{FF2B5EF4-FFF2-40B4-BE49-F238E27FC236}">
                <a16:creationId xmlns:a16="http://schemas.microsoft.com/office/drawing/2014/main" id="{EB1FA8AA-93DE-5F41-A978-919576E63BB2}"/>
              </a:ext>
            </a:extLst>
          </p:cNvPr>
          <p:cNvCxnSpPr>
            <a:cxnSpLocks/>
          </p:cNvCxnSpPr>
          <p:nvPr/>
        </p:nvCxnSpPr>
        <p:spPr>
          <a:xfrm flipV="1">
            <a:off x="4330700" y="3160503"/>
            <a:ext cx="0" cy="723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F8EA498-E755-8D4C-B04F-EE8802EE8761}"/>
              </a:ext>
            </a:extLst>
          </p:cNvPr>
          <p:cNvSpPr txBox="1"/>
          <p:nvPr/>
        </p:nvSpPr>
        <p:spPr>
          <a:xfrm>
            <a:off x="1305200" y="3880874"/>
            <a:ext cx="6533600" cy="954107"/>
          </a:xfrm>
          <a:prstGeom prst="rect">
            <a:avLst/>
          </a:prstGeom>
          <a:noFill/>
        </p:spPr>
        <p:txBody>
          <a:bodyPr wrap="square" rtlCol="0">
            <a:spAutoFit/>
          </a:bodyPr>
          <a:lstStyle/>
          <a:p>
            <a:r>
              <a:rPr lang="en-US" sz="2800" dirty="0"/>
              <a:t>This tells git we’re adding a new remote place to interface with</a:t>
            </a:r>
          </a:p>
        </p:txBody>
      </p:sp>
      <p:sp>
        <p:nvSpPr>
          <p:cNvPr id="11" name="Google Shape;91;p17">
            <a:extLst>
              <a:ext uri="{FF2B5EF4-FFF2-40B4-BE49-F238E27FC236}">
                <a16:creationId xmlns:a16="http://schemas.microsoft.com/office/drawing/2014/main" id="{0D6FEB8C-0AC0-4A44-B2E5-EFB412E0943E}"/>
              </a:ext>
            </a:extLst>
          </p:cNvPr>
          <p:cNvSpPr txBox="1">
            <a:spLocks/>
          </p:cNvSpPr>
          <p:nvPr/>
        </p:nvSpPr>
        <p:spPr>
          <a:xfrm>
            <a:off x="311699" y="292625"/>
            <a:ext cx="7395387" cy="572700"/>
          </a:xfrm>
          <a:prstGeom prst="rect">
            <a:avLst/>
          </a:prstGeom>
          <a:noFill/>
          <a:ln>
            <a:noFill/>
          </a:ln>
        </p:spPr>
        <p:txBody>
          <a:bodyPr spcFirstLastPara="1" vert="horz" wrap="square" lIns="91425" tIns="91425" rIns="91425" bIns="91425" rtlCol="0" anchor="t" anchorCtr="0">
            <a:noAutofit/>
          </a:bodyPr>
          <a:lstStyle>
            <a:lvl1pPr marR="0" lvl="0" algn="l" defTabSz="342900" rtl="0" eaLnBrk="1" latinLnBrk="0" hangingPunct="1">
              <a:lnSpc>
                <a:spcPct val="100000"/>
              </a:lnSpc>
              <a:spcBef>
                <a:spcPts val="0"/>
              </a:spcBef>
              <a:spcAft>
                <a:spcPts val="0"/>
              </a:spcAft>
              <a:buClr>
                <a:schemeClr val="dk1"/>
              </a:buClr>
              <a:buSzPts val="2800"/>
              <a:buFont typeface="Arial"/>
              <a:buNone/>
              <a:defRPr sz="2800" b="0" i="0" u="none" strike="noStrike" kern="1200" cap="none" spc="225">
                <a:solidFill>
                  <a:schemeClr val="dk1"/>
                </a:solidFill>
                <a:latin typeface="Arial"/>
                <a:ea typeface="Arial"/>
                <a:cs typeface="Arial"/>
                <a:sym typeface="Arial"/>
              </a:defRPr>
            </a:lvl1pPr>
            <a:lvl2pPr lvl="1" eaLnBrk="1" hangingPunct="1">
              <a:spcBef>
                <a:spcPts val="0"/>
              </a:spcBef>
              <a:spcAft>
                <a:spcPts val="0"/>
              </a:spcAft>
              <a:buClr>
                <a:schemeClr val="dk1"/>
              </a:buClr>
              <a:buSzPts val="2800"/>
              <a:buFont typeface="Arial"/>
              <a:buNone/>
              <a:defRPr sz="2800">
                <a:solidFill>
                  <a:schemeClr val="dk1"/>
                </a:solidFill>
              </a:defRPr>
            </a:lvl2pPr>
            <a:lvl3pPr lvl="2" eaLnBrk="1" hangingPunct="1">
              <a:spcBef>
                <a:spcPts val="0"/>
              </a:spcBef>
              <a:spcAft>
                <a:spcPts val="0"/>
              </a:spcAft>
              <a:buClr>
                <a:schemeClr val="dk1"/>
              </a:buClr>
              <a:buSzPts val="2800"/>
              <a:buFont typeface="Arial"/>
              <a:buNone/>
              <a:defRPr sz="2800">
                <a:solidFill>
                  <a:schemeClr val="dk1"/>
                </a:solidFill>
              </a:defRPr>
            </a:lvl3pPr>
            <a:lvl4pPr lvl="3" eaLnBrk="1" hangingPunct="1">
              <a:spcBef>
                <a:spcPts val="0"/>
              </a:spcBef>
              <a:spcAft>
                <a:spcPts val="0"/>
              </a:spcAft>
              <a:buClr>
                <a:schemeClr val="dk1"/>
              </a:buClr>
              <a:buSzPts val="2800"/>
              <a:buFont typeface="Arial"/>
              <a:buNone/>
              <a:defRPr sz="2800">
                <a:solidFill>
                  <a:schemeClr val="dk1"/>
                </a:solidFill>
              </a:defRPr>
            </a:lvl4pPr>
            <a:lvl5pPr lvl="4" eaLnBrk="1" hangingPunct="1">
              <a:spcBef>
                <a:spcPts val="0"/>
              </a:spcBef>
              <a:spcAft>
                <a:spcPts val="0"/>
              </a:spcAft>
              <a:buClr>
                <a:schemeClr val="dk1"/>
              </a:buClr>
              <a:buSzPts val="2800"/>
              <a:buFont typeface="Arial"/>
              <a:buNone/>
              <a:defRPr sz="2800">
                <a:solidFill>
                  <a:schemeClr val="dk1"/>
                </a:solidFill>
              </a:defRPr>
            </a:lvl5pPr>
            <a:lvl6pPr lvl="5" eaLnBrk="1" hangingPunct="1">
              <a:spcBef>
                <a:spcPts val="0"/>
              </a:spcBef>
              <a:spcAft>
                <a:spcPts val="0"/>
              </a:spcAft>
              <a:buClr>
                <a:schemeClr val="dk1"/>
              </a:buClr>
              <a:buSzPts val="2800"/>
              <a:buFont typeface="Arial"/>
              <a:buNone/>
              <a:defRPr sz="2800">
                <a:solidFill>
                  <a:schemeClr val="dk1"/>
                </a:solidFill>
              </a:defRPr>
            </a:lvl6pPr>
            <a:lvl7pPr lvl="6" eaLnBrk="1" hangingPunct="1">
              <a:spcBef>
                <a:spcPts val="0"/>
              </a:spcBef>
              <a:spcAft>
                <a:spcPts val="0"/>
              </a:spcAft>
              <a:buClr>
                <a:schemeClr val="dk1"/>
              </a:buClr>
              <a:buSzPts val="2800"/>
              <a:buFont typeface="Arial"/>
              <a:buNone/>
              <a:defRPr sz="2800">
                <a:solidFill>
                  <a:schemeClr val="dk1"/>
                </a:solidFill>
              </a:defRPr>
            </a:lvl7pPr>
            <a:lvl8pPr lvl="7" eaLnBrk="1" hangingPunct="1">
              <a:spcBef>
                <a:spcPts val="0"/>
              </a:spcBef>
              <a:spcAft>
                <a:spcPts val="0"/>
              </a:spcAft>
              <a:buClr>
                <a:schemeClr val="dk1"/>
              </a:buClr>
              <a:buSzPts val="2800"/>
              <a:buFont typeface="Arial"/>
              <a:buNone/>
              <a:defRPr sz="2800">
                <a:solidFill>
                  <a:schemeClr val="dk1"/>
                </a:solidFill>
              </a:defRPr>
            </a:lvl8pPr>
            <a:lvl9pPr lvl="8" eaLnBrk="1" hangingPunct="1">
              <a:spcBef>
                <a:spcPts val="0"/>
              </a:spcBef>
              <a:spcAft>
                <a:spcPts val="0"/>
              </a:spcAft>
              <a:buClr>
                <a:schemeClr val="dk1"/>
              </a:buClr>
              <a:buSzPts val="2800"/>
              <a:buFont typeface="Arial"/>
              <a:buNone/>
              <a:defRPr sz="2800">
                <a:solidFill>
                  <a:schemeClr val="dk1"/>
                </a:solidFill>
              </a:defRPr>
            </a:lvl9pPr>
          </a:lstStyle>
          <a:p>
            <a:pPr>
              <a:buSzPts val="700"/>
              <a:buFont typeface="Proxima Nova"/>
              <a:buNone/>
            </a:pPr>
            <a:r>
              <a:rPr lang="en-US" b="1">
                <a:solidFill>
                  <a:srgbClr val="434343"/>
                </a:solidFill>
                <a:latin typeface="Proxima Nova"/>
                <a:ea typeface="Proxima Nova"/>
                <a:cs typeface="Proxima Nova"/>
                <a:sym typeface="Proxima Nova"/>
              </a:rPr>
              <a:t>Connecting GitHub to our Local Repo</a:t>
            </a:r>
            <a:endParaRPr lang="en-US" dirty="0"/>
          </a:p>
        </p:txBody>
      </p:sp>
    </p:spTree>
    <p:extLst>
      <p:ext uri="{BB962C8B-B14F-4D97-AF65-F5344CB8AC3E}">
        <p14:creationId xmlns:p14="http://schemas.microsoft.com/office/powerpoint/2010/main" val="18511680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We now have a remote repo (on GitHub) and the local one where we put our test files. Let’s link those together.</a:t>
            </a:r>
            <a:endParaRPr lang="en-US" sz="20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686978"/>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remote add origin URL_FROM_GITHUB</a:t>
            </a:r>
          </a:p>
        </p:txBody>
      </p:sp>
      <p:cxnSp>
        <p:nvCxnSpPr>
          <p:cNvPr id="3" name="Straight Arrow Connector 2">
            <a:extLst>
              <a:ext uri="{FF2B5EF4-FFF2-40B4-BE49-F238E27FC236}">
                <a16:creationId xmlns:a16="http://schemas.microsoft.com/office/drawing/2014/main" id="{EB1FA8AA-93DE-5F41-A978-919576E63BB2}"/>
              </a:ext>
            </a:extLst>
          </p:cNvPr>
          <p:cNvCxnSpPr>
            <a:cxnSpLocks/>
          </p:cNvCxnSpPr>
          <p:nvPr/>
        </p:nvCxnSpPr>
        <p:spPr>
          <a:xfrm flipV="1">
            <a:off x="5092700" y="3156974"/>
            <a:ext cx="0" cy="723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F8EA498-E755-8D4C-B04F-EE8802EE8761}"/>
              </a:ext>
            </a:extLst>
          </p:cNvPr>
          <p:cNvSpPr txBox="1"/>
          <p:nvPr/>
        </p:nvSpPr>
        <p:spPr>
          <a:xfrm>
            <a:off x="1305200" y="3880874"/>
            <a:ext cx="6533600" cy="954107"/>
          </a:xfrm>
          <a:prstGeom prst="rect">
            <a:avLst/>
          </a:prstGeom>
          <a:noFill/>
        </p:spPr>
        <p:txBody>
          <a:bodyPr wrap="square" rtlCol="0">
            <a:spAutoFit/>
          </a:bodyPr>
          <a:lstStyle/>
          <a:p>
            <a:r>
              <a:rPr lang="en-US" sz="2800" dirty="0"/>
              <a:t>This tells git that we’re going to call this remote place “origin” (it’s convention)</a:t>
            </a:r>
          </a:p>
        </p:txBody>
      </p:sp>
      <p:sp>
        <p:nvSpPr>
          <p:cNvPr id="11" name="Google Shape;91;p17">
            <a:extLst>
              <a:ext uri="{FF2B5EF4-FFF2-40B4-BE49-F238E27FC236}">
                <a16:creationId xmlns:a16="http://schemas.microsoft.com/office/drawing/2014/main" id="{E30147C5-6233-FB4C-A5E9-D89DA724536A}"/>
              </a:ext>
            </a:extLst>
          </p:cNvPr>
          <p:cNvSpPr txBox="1">
            <a:spLocks noGrp="1"/>
          </p:cNvSpPr>
          <p:nvPr>
            <p:ph type="title"/>
          </p:nvPr>
        </p:nvSpPr>
        <p:spPr>
          <a:xfrm>
            <a:off x="311699" y="292625"/>
            <a:ext cx="7395387"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Connecting GitHub to our Local Repo</a:t>
            </a:r>
            <a:endParaRPr dirty="0"/>
          </a:p>
        </p:txBody>
      </p:sp>
    </p:spTree>
    <p:extLst>
      <p:ext uri="{BB962C8B-B14F-4D97-AF65-F5344CB8AC3E}">
        <p14:creationId xmlns:p14="http://schemas.microsoft.com/office/powerpoint/2010/main" val="13438006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We now have a remote repo (on GitHub) and the local one where we put our test files. Let’s link those together.</a:t>
            </a:r>
            <a:endParaRPr lang="en-US" sz="20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686978"/>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remote add origin URL_FROM_GITHUB</a:t>
            </a:r>
          </a:p>
        </p:txBody>
      </p:sp>
      <p:cxnSp>
        <p:nvCxnSpPr>
          <p:cNvPr id="3" name="Straight Arrow Connector 2">
            <a:extLst>
              <a:ext uri="{FF2B5EF4-FFF2-40B4-BE49-F238E27FC236}">
                <a16:creationId xmlns:a16="http://schemas.microsoft.com/office/drawing/2014/main" id="{EB1FA8AA-93DE-5F41-A978-919576E63BB2}"/>
              </a:ext>
            </a:extLst>
          </p:cNvPr>
          <p:cNvCxnSpPr>
            <a:cxnSpLocks/>
          </p:cNvCxnSpPr>
          <p:nvPr/>
        </p:nvCxnSpPr>
        <p:spPr>
          <a:xfrm flipV="1">
            <a:off x="6464300" y="3156974"/>
            <a:ext cx="0" cy="723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F8EA498-E755-8D4C-B04F-EE8802EE8761}"/>
              </a:ext>
            </a:extLst>
          </p:cNvPr>
          <p:cNvSpPr txBox="1"/>
          <p:nvPr/>
        </p:nvSpPr>
        <p:spPr>
          <a:xfrm>
            <a:off x="1305200" y="3880874"/>
            <a:ext cx="6533600" cy="954107"/>
          </a:xfrm>
          <a:prstGeom prst="rect">
            <a:avLst/>
          </a:prstGeom>
          <a:noFill/>
        </p:spPr>
        <p:txBody>
          <a:bodyPr wrap="square" rtlCol="0">
            <a:spAutoFit/>
          </a:bodyPr>
          <a:lstStyle/>
          <a:p>
            <a:r>
              <a:rPr lang="en-US" sz="2800" dirty="0"/>
              <a:t>This is specific to your repo and tells git where the remote repo lives.</a:t>
            </a:r>
          </a:p>
        </p:txBody>
      </p:sp>
      <p:sp>
        <p:nvSpPr>
          <p:cNvPr id="11" name="Google Shape;91;p17">
            <a:extLst>
              <a:ext uri="{FF2B5EF4-FFF2-40B4-BE49-F238E27FC236}">
                <a16:creationId xmlns:a16="http://schemas.microsoft.com/office/drawing/2014/main" id="{CC8A232E-5A02-144A-9140-AED0255E53BE}"/>
              </a:ext>
            </a:extLst>
          </p:cNvPr>
          <p:cNvSpPr txBox="1">
            <a:spLocks/>
          </p:cNvSpPr>
          <p:nvPr/>
        </p:nvSpPr>
        <p:spPr>
          <a:xfrm>
            <a:off x="311699" y="292625"/>
            <a:ext cx="7395387" cy="572700"/>
          </a:xfrm>
          <a:prstGeom prst="rect">
            <a:avLst/>
          </a:prstGeom>
          <a:noFill/>
          <a:ln>
            <a:noFill/>
          </a:ln>
        </p:spPr>
        <p:txBody>
          <a:bodyPr spcFirstLastPara="1" vert="horz" wrap="square" lIns="91425" tIns="91425" rIns="91425" bIns="91425" rtlCol="0" anchor="t" anchorCtr="0">
            <a:noAutofit/>
          </a:bodyPr>
          <a:lstStyle>
            <a:lvl1pPr marR="0" lvl="0" algn="l" defTabSz="342900" rtl="0" eaLnBrk="1" latinLnBrk="0" hangingPunct="1">
              <a:lnSpc>
                <a:spcPct val="100000"/>
              </a:lnSpc>
              <a:spcBef>
                <a:spcPts val="0"/>
              </a:spcBef>
              <a:spcAft>
                <a:spcPts val="0"/>
              </a:spcAft>
              <a:buClr>
                <a:schemeClr val="dk1"/>
              </a:buClr>
              <a:buSzPts val="2800"/>
              <a:buFont typeface="Arial"/>
              <a:buNone/>
              <a:defRPr sz="2800" b="0" i="0" u="none" strike="noStrike" kern="1200" cap="none" spc="225">
                <a:solidFill>
                  <a:schemeClr val="dk1"/>
                </a:solidFill>
                <a:latin typeface="Arial"/>
                <a:ea typeface="Arial"/>
                <a:cs typeface="Arial"/>
                <a:sym typeface="Arial"/>
              </a:defRPr>
            </a:lvl1pPr>
            <a:lvl2pPr lvl="1" eaLnBrk="1" hangingPunct="1">
              <a:spcBef>
                <a:spcPts val="0"/>
              </a:spcBef>
              <a:spcAft>
                <a:spcPts val="0"/>
              </a:spcAft>
              <a:buClr>
                <a:schemeClr val="dk1"/>
              </a:buClr>
              <a:buSzPts val="2800"/>
              <a:buFont typeface="Arial"/>
              <a:buNone/>
              <a:defRPr sz="2800">
                <a:solidFill>
                  <a:schemeClr val="dk1"/>
                </a:solidFill>
              </a:defRPr>
            </a:lvl2pPr>
            <a:lvl3pPr lvl="2" eaLnBrk="1" hangingPunct="1">
              <a:spcBef>
                <a:spcPts val="0"/>
              </a:spcBef>
              <a:spcAft>
                <a:spcPts val="0"/>
              </a:spcAft>
              <a:buClr>
                <a:schemeClr val="dk1"/>
              </a:buClr>
              <a:buSzPts val="2800"/>
              <a:buFont typeface="Arial"/>
              <a:buNone/>
              <a:defRPr sz="2800">
                <a:solidFill>
                  <a:schemeClr val="dk1"/>
                </a:solidFill>
              </a:defRPr>
            </a:lvl3pPr>
            <a:lvl4pPr lvl="3" eaLnBrk="1" hangingPunct="1">
              <a:spcBef>
                <a:spcPts val="0"/>
              </a:spcBef>
              <a:spcAft>
                <a:spcPts val="0"/>
              </a:spcAft>
              <a:buClr>
                <a:schemeClr val="dk1"/>
              </a:buClr>
              <a:buSzPts val="2800"/>
              <a:buFont typeface="Arial"/>
              <a:buNone/>
              <a:defRPr sz="2800">
                <a:solidFill>
                  <a:schemeClr val="dk1"/>
                </a:solidFill>
              </a:defRPr>
            </a:lvl4pPr>
            <a:lvl5pPr lvl="4" eaLnBrk="1" hangingPunct="1">
              <a:spcBef>
                <a:spcPts val="0"/>
              </a:spcBef>
              <a:spcAft>
                <a:spcPts val="0"/>
              </a:spcAft>
              <a:buClr>
                <a:schemeClr val="dk1"/>
              </a:buClr>
              <a:buSzPts val="2800"/>
              <a:buFont typeface="Arial"/>
              <a:buNone/>
              <a:defRPr sz="2800">
                <a:solidFill>
                  <a:schemeClr val="dk1"/>
                </a:solidFill>
              </a:defRPr>
            </a:lvl5pPr>
            <a:lvl6pPr lvl="5" eaLnBrk="1" hangingPunct="1">
              <a:spcBef>
                <a:spcPts val="0"/>
              </a:spcBef>
              <a:spcAft>
                <a:spcPts val="0"/>
              </a:spcAft>
              <a:buClr>
                <a:schemeClr val="dk1"/>
              </a:buClr>
              <a:buSzPts val="2800"/>
              <a:buFont typeface="Arial"/>
              <a:buNone/>
              <a:defRPr sz="2800">
                <a:solidFill>
                  <a:schemeClr val="dk1"/>
                </a:solidFill>
              </a:defRPr>
            </a:lvl6pPr>
            <a:lvl7pPr lvl="6" eaLnBrk="1" hangingPunct="1">
              <a:spcBef>
                <a:spcPts val="0"/>
              </a:spcBef>
              <a:spcAft>
                <a:spcPts val="0"/>
              </a:spcAft>
              <a:buClr>
                <a:schemeClr val="dk1"/>
              </a:buClr>
              <a:buSzPts val="2800"/>
              <a:buFont typeface="Arial"/>
              <a:buNone/>
              <a:defRPr sz="2800">
                <a:solidFill>
                  <a:schemeClr val="dk1"/>
                </a:solidFill>
              </a:defRPr>
            </a:lvl7pPr>
            <a:lvl8pPr lvl="7" eaLnBrk="1" hangingPunct="1">
              <a:spcBef>
                <a:spcPts val="0"/>
              </a:spcBef>
              <a:spcAft>
                <a:spcPts val="0"/>
              </a:spcAft>
              <a:buClr>
                <a:schemeClr val="dk1"/>
              </a:buClr>
              <a:buSzPts val="2800"/>
              <a:buFont typeface="Arial"/>
              <a:buNone/>
              <a:defRPr sz="2800">
                <a:solidFill>
                  <a:schemeClr val="dk1"/>
                </a:solidFill>
              </a:defRPr>
            </a:lvl8pPr>
            <a:lvl9pPr lvl="8" eaLnBrk="1" hangingPunct="1">
              <a:spcBef>
                <a:spcPts val="0"/>
              </a:spcBef>
              <a:spcAft>
                <a:spcPts val="0"/>
              </a:spcAft>
              <a:buClr>
                <a:schemeClr val="dk1"/>
              </a:buClr>
              <a:buSzPts val="2800"/>
              <a:buFont typeface="Arial"/>
              <a:buNone/>
              <a:defRPr sz="2800">
                <a:solidFill>
                  <a:schemeClr val="dk1"/>
                </a:solidFill>
              </a:defRPr>
            </a:lvl9pPr>
          </a:lstStyle>
          <a:p>
            <a:pPr>
              <a:buSzPts val="700"/>
              <a:buFont typeface="Proxima Nova"/>
              <a:buNone/>
            </a:pPr>
            <a:r>
              <a:rPr lang="en-US" b="1">
                <a:solidFill>
                  <a:srgbClr val="434343"/>
                </a:solidFill>
                <a:latin typeface="Proxima Nova"/>
                <a:ea typeface="Proxima Nova"/>
                <a:cs typeface="Proxima Nova"/>
                <a:sym typeface="Proxima Nova"/>
              </a:rPr>
              <a:t>Connecting GitHub to our Local Repo</a:t>
            </a:r>
            <a:endParaRPr lang="en-US" dirty="0"/>
          </a:p>
        </p:txBody>
      </p:sp>
    </p:spTree>
    <p:extLst>
      <p:ext uri="{BB962C8B-B14F-4D97-AF65-F5344CB8AC3E}">
        <p14:creationId xmlns:p14="http://schemas.microsoft.com/office/powerpoint/2010/main" val="28850836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Make sure it worked by testing your remote locations using:</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76200" marR="0" lvl="0" indent="0" algn="l" rtl="0">
              <a:lnSpc>
                <a:spcPct val="115000"/>
              </a:lnSpc>
              <a:spcBef>
                <a:spcPts val="0"/>
              </a:spcBef>
              <a:spcAft>
                <a:spcPts val="0"/>
              </a:spcAft>
              <a:buClr>
                <a:srgbClr val="434343"/>
              </a:buClr>
              <a:buSzPts val="2400"/>
            </a:pPr>
            <a:r>
              <a:rPr lang="en-US" sz="2400" dirty="0">
                <a:solidFill>
                  <a:srgbClr val="434343"/>
                </a:solidFill>
                <a:latin typeface="Proxima Nova"/>
                <a:ea typeface="Proxima Nova"/>
                <a:cs typeface="Proxima Nova"/>
                <a:sym typeface="Proxima Nova"/>
              </a:rPr>
              <a:t>I see an output like this:</a:t>
            </a:r>
            <a:endParaRPr lang="en-US" sz="20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686978"/>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remote -v</a:t>
            </a:r>
          </a:p>
        </p:txBody>
      </p:sp>
      <p:sp>
        <p:nvSpPr>
          <p:cNvPr id="9" name="Rectangle 8">
            <a:extLst>
              <a:ext uri="{FF2B5EF4-FFF2-40B4-BE49-F238E27FC236}">
                <a16:creationId xmlns:a16="http://schemas.microsoft.com/office/drawing/2014/main" id="{EF00A713-213C-3643-AF04-945CE485FD3A}"/>
              </a:ext>
            </a:extLst>
          </p:cNvPr>
          <p:cNvSpPr/>
          <p:nvPr/>
        </p:nvSpPr>
        <p:spPr>
          <a:xfrm>
            <a:off x="666964" y="4171074"/>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origin	https://</a:t>
            </a:r>
            <a:r>
              <a:rPr lang="en-US" sz="1800" dirty="0" err="1">
                <a:solidFill>
                  <a:schemeClr val="tx1"/>
                </a:solidFill>
                <a:latin typeface="Courier" pitchFamily="2" charset="0"/>
              </a:rPr>
              <a:t>github.com</a:t>
            </a:r>
            <a:r>
              <a:rPr lang="en-US" sz="1800" dirty="0">
                <a:solidFill>
                  <a:schemeClr val="tx1"/>
                </a:solidFill>
                <a:latin typeface="Courier" pitchFamily="2" charset="0"/>
              </a:rPr>
              <a:t>/</a:t>
            </a:r>
            <a:r>
              <a:rPr lang="en-US" sz="1800" dirty="0" err="1">
                <a:solidFill>
                  <a:schemeClr val="tx1"/>
                </a:solidFill>
                <a:latin typeface="Courier" pitchFamily="2" charset="0"/>
              </a:rPr>
              <a:t>ZWMiller</a:t>
            </a:r>
            <a:r>
              <a:rPr lang="en-US" sz="1800" dirty="0">
                <a:solidFill>
                  <a:schemeClr val="tx1"/>
                </a:solidFill>
                <a:latin typeface="Courier" pitchFamily="2" charset="0"/>
              </a:rPr>
              <a:t>/test (fetch)</a:t>
            </a:r>
          </a:p>
          <a:p>
            <a:pPr algn="ctr"/>
            <a:r>
              <a:rPr lang="en-US" sz="1800" dirty="0">
                <a:solidFill>
                  <a:schemeClr val="tx1"/>
                </a:solidFill>
                <a:latin typeface="Courier" pitchFamily="2" charset="0"/>
              </a:rPr>
              <a:t>origin	https://</a:t>
            </a:r>
            <a:r>
              <a:rPr lang="en-US" sz="1800" dirty="0" err="1">
                <a:solidFill>
                  <a:schemeClr val="tx1"/>
                </a:solidFill>
                <a:latin typeface="Courier" pitchFamily="2" charset="0"/>
              </a:rPr>
              <a:t>github.com</a:t>
            </a:r>
            <a:r>
              <a:rPr lang="en-US" sz="1800" dirty="0">
                <a:solidFill>
                  <a:schemeClr val="tx1"/>
                </a:solidFill>
                <a:latin typeface="Courier" pitchFamily="2" charset="0"/>
              </a:rPr>
              <a:t>/</a:t>
            </a:r>
            <a:r>
              <a:rPr lang="en-US" sz="1800" dirty="0" err="1">
                <a:solidFill>
                  <a:schemeClr val="tx1"/>
                </a:solidFill>
                <a:latin typeface="Courier" pitchFamily="2" charset="0"/>
              </a:rPr>
              <a:t>ZWMiller</a:t>
            </a:r>
            <a:r>
              <a:rPr lang="en-US" sz="1800" dirty="0">
                <a:solidFill>
                  <a:schemeClr val="tx1"/>
                </a:solidFill>
                <a:latin typeface="Courier" pitchFamily="2" charset="0"/>
              </a:rPr>
              <a:t>/test (push)</a:t>
            </a:r>
          </a:p>
        </p:txBody>
      </p:sp>
      <p:sp>
        <p:nvSpPr>
          <p:cNvPr id="10" name="Google Shape;91;p17">
            <a:extLst>
              <a:ext uri="{FF2B5EF4-FFF2-40B4-BE49-F238E27FC236}">
                <a16:creationId xmlns:a16="http://schemas.microsoft.com/office/drawing/2014/main" id="{FDD39035-FD3F-B346-A043-13FF281813E8}"/>
              </a:ext>
            </a:extLst>
          </p:cNvPr>
          <p:cNvSpPr txBox="1">
            <a:spLocks/>
          </p:cNvSpPr>
          <p:nvPr/>
        </p:nvSpPr>
        <p:spPr>
          <a:xfrm>
            <a:off x="311699" y="292625"/>
            <a:ext cx="7395387" cy="572700"/>
          </a:xfrm>
          <a:prstGeom prst="rect">
            <a:avLst/>
          </a:prstGeom>
          <a:noFill/>
          <a:ln>
            <a:noFill/>
          </a:ln>
        </p:spPr>
        <p:txBody>
          <a:bodyPr spcFirstLastPara="1" vert="horz" wrap="square" lIns="91425" tIns="91425" rIns="91425" bIns="91425" rtlCol="0" anchor="t" anchorCtr="0">
            <a:noAutofit/>
          </a:bodyPr>
          <a:lstStyle>
            <a:lvl1pPr marR="0" lvl="0" algn="l" defTabSz="342900" rtl="0" eaLnBrk="1" latinLnBrk="0" hangingPunct="1">
              <a:lnSpc>
                <a:spcPct val="100000"/>
              </a:lnSpc>
              <a:spcBef>
                <a:spcPts val="0"/>
              </a:spcBef>
              <a:spcAft>
                <a:spcPts val="0"/>
              </a:spcAft>
              <a:buClr>
                <a:schemeClr val="dk1"/>
              </a:buClr>
              <a:buSzPts val="2800"/>
              <a:buFont typeface="Arial"/>
              <a:buNone/>
              <a:defRPr sz="2800" b="0" i="0" u="none" strike="noStrike" kern="1200" cap="none" spc="225">
                <a:solidFill>
                  <a:schemeClr val="dk1"/>
                </a:solidFill>
                <a:latin typeface="Arial"/>
                <a:ea typeface="Arial"/>
                <a:cs typeface="Arial"/>
                <a:sym typeface="Arial"/>
              </a:defRPr>
            </a:lvl1pPr>
            <a:lvl2pPr lvl="1" eaLnBrk="1" hangingPunct="1">
              <a:spcBef>
                <a:spcPts val="0"/>
              </a:spcBef>
              <a:spcAft>
                <a:spcPts val="0"/>
              </a:spcAft>
              <a:buClr>
                <a:schemeClr val="dk1"/>
              </a:buClr>
              <a:buSzPts val="2800"/>
              <a:buFont typeface="Arial"/>
              <a:buNone/>
              <a:defRPr sz="2800">
                <a:solidFill>
                  <a:schemeClr val="dk1"/>
                </a:solidFill>
              </a:defRPr>
            </a:lvl2pPr>
            <a:lvl3pPr lvl="2" eaLnBrk="1" hangingPunct="1">
              <a:spcBef>
                <a:spcPts val="0"/>
              </a:spcBef>
              <a:spcAft>
                <a:spcPts val="0"/>
              </a:spcAft>
              <a:buClr>
                <a:schemeClr val="dk1"/>
              </a:buClr>
              <a:buSzPts val="2800"/>
              <a:buFont typeface="Arial"/>
              <a:buNone/>
              <a:defRPr sz="2800">
                <a:solidFill>
                  <a:schemeClr val="dk1"/>
                </a:solidFill>
              </a:defRPr>
            </a:lvl3pPr>
            <a:lvl4pPr lvl="3" eaLnBrk="1" hangingPunct="1">
              <a:spcBef>
                <a:spcPts val="0"/>
              </a:spcBef>
              <a:spcAft>
                <a:spcPts val="0"/>
              </a:spcAft>
              <a:buClr>
                <a:schemeClr val="dk1"/>
              </a:buClr>
              <a:buSzPts val="2800"/>
              <a:buFont typeface="Arial"/>
              <a:buNone/>
              <a:defRPr sz="2800">
                <a:solidFill>
                  <a:schemeClr val="dk1"/>
                </a:solidFill>
              </a:defRPr>
            </a:lvl4pPr>
            <a:lvl5pPr lvl="4" eaLnBrk="1" hangingPunct="1">
              <a:spcBef>
                <a:spcPts val="0"/>
              </a:spcBef>
              <a:spcAft>
                <a:spcPts val="0"/>
              </a:spcAft>
              <a:buClr>
                <a:schemeClr val="dk1"/>
              </a:buClr>
              <a:buSzPts val="2800"/>
              <a:buFont typeface="Arial"/>
              <a:buNone/>
              <a:defRPr sz="2800">
                <a:solidFill>
                  <a:schemeClr val="dk1"/>
                </a:solidFill>
              </a:defRPr>
            </a:lvl5pPr>
            <a:lvl6pPr lvl="5" eaLnBrk="1" hangingPunct="1">
              <a:spcBef>
                <a:spcPts val="0"/>
              </a:spcBef>
              <a:spcAft>
                <a:spcPts val="0"/>
              </a:spcAft>
              <a:buClr>
                <a:schemeClr val="dk1"/>
              </a:buClr>
              <a:buSzPts val="2800"/>
              <a:buFont typeface="Arial"/>
              <a:buNone/>
              <a:defRPr sz="2800">
                <a:solidFill>
                  <a:schemeClr val="dk1"/>
                </a:solidFill>
              </a:defRPr>
            </a:lvl6pPr>
            <a:lvl7pPr lvl="6" eaLnBrk="1" hangingPunct="1">
              <a:spcBef>
                <a:spcPts val="0"/>
              </a:spcBef>
              <a:spcAft>
                <a:spcPts val="0"/>
              </a:spcAft>
              <a:buClr>
                <a:schemeClr val="dk1"/>
              </a:buClr>
              <a:buSzPts val="2800"/>
              <a:buFont typeface="Arial"/>
              <a:buNone/>
              <a:defRPr sz="2800">
                <a:solidFill>
                  <a:schemeClr val="dk1"/>
                </a:solidFill>
              </a:defRPr>
            </a:lvl7pPr>
            <a:lvl8pPr lvl="7" eaLnBrk="1" hangingPunct="1">
              <a:spcBef>
                <a:spcPts val="0"/>
              </a:spcBef>
              <a:spcAft>
                <a:spcPts val="0"/>
              </a:spcAft>
              <a:buClr>
                <a:schemeClr val="dk1"/>
              </a:buClr>
              <a:buSzPts val="2800"/>
              <a:buFont typeface="Arial"/>
              <a:buNone/>
              <a:defRPr sz="2800">
                <a:solidFill>
                  <a:schemeClr val="dk1"/>
                </a:solidFill>
              </a:defRPr>
            </a:lvl8pPr>
            <a:lvl9pPr lvl="8" eaLnBrk="1" hangingPunct="1">
              <a:spcBef>
                <a:spcPts val="0"/>
              </a:spcBef>
              <a:spcAft>
                <a:spcPts val="0"/>
              </a:spcAft>
              <a:buClr>
                <a:schemeClr val="dk1"/>
              </a:buClr>
              <a:buSzPts val="2800"/>
              <a:buFont typeface="Arial"/>
              <a:buNone/>
              <a:defRPr sz="2800">
                <a:solidFill>
                  <a:schemeClr val="dk1"/>
                </a:solidFill>
              </a:defRPr>
            </a:lvl9pPr>
          </a:lstStyle>
          <a:p>
            <a:pPr>
              <a:buSzPts val="700"/>
              <a:buFont typeface="Proxima Nova"/>
              <a:buNone/>
            </a:pPr>
            <a:r>
              <a:rPr lang="en-US" b="1">
                <a:solidFill>
                  <a:srgbClr val="434343"/>
                </a:solidFill>
                <a:latin typeface="Proxima Nova"/>
                <a:ea typeface="Proxima Nova"/>
                <a:cs typeface="Proxima Nova"/>
                <a:sym typeface="Proxima Nova"/>
              </a:rPr>
              <a:t>Connecting GitHub to our Local Repo</a:t>
            </a:r>
            <a:endParaRPr lang="en-US" dirty="0"/>
          </a:p>
        </p:txBody>
      </p:sp>
    </p:spTree>
    <p:extLst>
      <p:ext uri="{BB962C8B-B14F-4D97-AF65-F5344CB8AC3E}">
        <p14:creationId xmlns:p14="http://schemas.microsoft.com/office/powerpoint/2010/main" val="3600162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Now let’s move our code to GitHub</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lvl="0" indent="-381000">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When we go back to our GitHub and refresh, we should see out files there!</a:t>
            </a:r>
            <a:endParaRPr sz="2400" dirty="0"/>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188499"/>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push origin master</a:t>
            </a:r>
          </a:p>
        </p:txBody>
      </p:sp>
      <p:sp>
        <p:nvSpPr>
          <p:cNvPr id="9" name="Google Shape;91;p17">
            <a:extLst>
              <a:ext uri="{FF2B5EF4-FFF2-40B4-BE49-F238E27FC236}">
                <a16:creationId xmlns:a16="http://schemas.microsoft.com/office/drawing/2014/main" id="{D9E622BD-F37F-BF4C-ADB5-C59DB388E938}"/>
              </a:ext>
            </a:extLst>
          </p:cNvPr>
          <p:cNvSpPr txBox="1">
            <a:spLocks/>
          </p:cNvSpPr>
          <p:nvPr/>
        </p:nvSpPr>
        <p:spPr>
          <a:xfrm>
            <a:off x="311699" y="292625"/>
            <a:ext cx="7395387" cy="572700"/>
          </a:xfrm>
          <a:prstGeom prst="rect">
            <a:avLst/>
          </a:prstGeom>
          <a:noFill/>
          <a:ln>
            <a:noFill/>
          </a:ln>
        </p:spPr>
        <p:txBody>
          <a:bodyPr spcFirstLastPara="1" vert="horz" wrap="square" lIns="91425" tIns="91425" rIns="91425" bIns="91425" rtlCol="0" anchor="t" anchorCtr="0">
            <a:noAutofit/>
          </a:bodyPr>
          <a:lstStyle>
            <a:lvl1pPr marR="0" lvl="0" algn="l" defTabSz="342900" rtl="0" eaLnBrk="1" latinLnBrk="0" hangingPunct="1">
              <a:lnSpc>
                <a:spcPct val="100000"/>
              </a:lnSpc>
              <a:spcBef>
                <a:spcPts val="0"/>
              </a:spcBef>
              <a:spcAft>
                <a:spcPts val="0"/>
              </a:spcAft>
              <a:buClr>
                <a:schemeClr val="dk1"/>
              </a:buClr>
              <a:buSzPts val="2800"/>
              <a:buFont typeface="Arial"/>
              <a:buNone/>
              <a:defRPr sz="2800" b="0" i="0" u="none" strike="noStrike" kern="1200" cap="none" spc="225">
                <a:solidFill>
                  <a:schemeClr val="dk1"/>
                </a:solidFill>
                <a:latin typeface="Arial"/>
                <a:ea typeface="Arial"/>
                <a:cs typeface="Arial"/>
                <a:sym typeface="Arial"/>
              </a:defRPr>
            </a:lvl1pPr>
            <a:lvl2pPr lvl="1" eaLnBrk="1" hangingPunct="1">
              <a:spcBef>
                <a:spcPts val="0"/>
              </a:spcBef>
              <a:spcAft>
                <a:spcPts val="0"/>
              </a:spcAft>
              <a:buClr>
                <a:schemeClr val="dk1"/>
              </a:buClr>
              <a:buSzPts val="2800"/>
              <a:buFont typeface="Arial"/>
              <a:buNone/>
              <a:defRPr sz="2800">
                <a:solidFill>
                  <a:schemeClr val="dk1"/>
                </a:solidFill>
              </a:defRPr>
            </a:lvl2pPr>
            <a:lvl3pPr lvl="2" eaLnBrk="1" hangingPunct="1">
              <a:spcBef>
                <a:spcPts val="0"/>
              </a:spcBef>
              <a:spcAft>
                <a:spcPts val="0"/>
              </a:spcAft>
              <a:buClr>
                <a:schemeClr val="dk1"/>
              </a:buClr>
              <a:buSzPts val="2800"/>
              <a:buFont typeface="Arial"/>
              <a:buNone/>
              <a:defRPr sz="2800">
                <a:solidFill>
                  <a:schemeClr val="dk1"/>
                </a:solidFill>
              </a:defRPr>
            </a:lvl3pPr>
            <a:lvl4pPr lvl="3" eaLnBrk="1" hangingPunct="1">
              <a:spcBef>
                <a:spcPts val="0"/>
              </a:spcBef>
              <a:spcAft>
                <a:spcPts val="0"/>
              </a:spcAft>
              <a:buClr>
                <a:schemeClr val="dk1"/>
              </a:buClr>
              <a:buSzPts val="2800"/>
              <a:buFont typeface="Arial"/>
              <a:buNone/>
              <a:defRPr sz="2800">
                <a:solidFill>
                  <a:schemeClr val="dk1"/>
                </a:solidFill>
              </a:defRPr>
            </a:lvl4pPr>
            <a:lvl5pPr lvl="4" eaLnBrk="1" hangingPunct="1">
              <a:spcBef>
                <a:spcPts val="0"/>
              </a:spcBef>
              <a:spcAft>
                <a:spcPts val="0"/>
              </a:spcAft>
              <a:buClr>
                <a:schemeClr val="dk1"/>
              </a:buClr>
              <a:buSzPts val="2800"/>
              <a:buFont typeface="Arial"/>
              <a:buNone/>
              <a:defRPr sz="2800">
                <a:solidFill>
                  <a:schemeClr val="dk1"/>
                </a:solidFill>
              </a:defRPr>
            </a:lvl5pPr>
            <a:lvl6pPr lvl="5" eaLnBrk="1" hangingPunct="1">
              <a:spcBef>
                <a:spcPts val="0"/>
              </a:spcBef>
              <a:spcAft>
                <a:spcPts val="0"/>
              </a:spcAft>
              <a:buClr>
                <a:schemeClr val="dk1"/>
              </a:buClr>
              <a:buSzPts val="2800"/>
              <a:buFont typeface="Arial"/>
              <a:buNone/>
              <a:defRPr sz="2800">
                <a:solidFill>
                  <a:schemeClr val="dk1"/>
                </a:solidFill>
              </a:defRPr>
            </a:lvl6pPr>
            <a:lvl7pPr lvl="6" eaLnBrk="1" hangingPunct="1">
              <a:spcBef>
                <a:spcPts val="0"/>
              </a:spcBef>
              <a:spcAft>
                <a:spcPts val="0"/>
              </a:spcAft>
              <a:buClr>
                <a:schemeClr val="dk1"/>
              </a:buClr>
              <a:buSzPts val="2800"/>
              <a:buFont typeface="Arial"/>
              <a:buNone/>
              <a:defRPr sz="2800">
                <a:solidFill>
                  <a:schemeClr val="dk1"/>
                </a:solidFill>
              </a:defRPr>
            </a:lvl7pPr>
            <a:lvl8pPr lvl="7" eaLnBrk="1" hangingPunct="1">
              <a:spcBef>
                <a:spcPts val="0"/>
              </a:spcBef>
              <a:spcAft>
                <a:spcPts val="0"/>
              </a:spcAft>
              <a:buClr>
                <a:schemeClr val="dk1"/>
              </a:buClr>
              <a:buSzPts val="2800"/>
              <a:buFont typeface="Arial"/>
              <a:buNone/>
              <a:defRPr sz="2800">
                <a:solidFill>
                  <a:schemeClr val="dk1"/>
                </a:solidFill>
              </a:defRPr>
            </a:lvl8pPr>
            <a:lvl9pPr lvl="8" eaLnBrk="1" hangingPunct="1">
              <a:spcBef>
                <a:spcPts val="0"/>
              </a:spcBef>
              <a:spcAft>
                <a:spcPts val="0"/>
              </a:spcAft>
              <a:buClr>
                <a:schemeClr val="dk1"/>
              </a:buClr>
              <a:buSzPts val="2800"/>
              <a:buFont typeface="Arial"/>
              <a:buNone/>
              <a:defRPr sz="2800">
                <a:solidFill>
                  <a:schemeClr val="dk1"/>
                </a:solidFill>
              </a:defRPr>
            </a:lvl9pPr>
          </a:lstStyle>
          <a:p>
            <a:pPr>
              <a:buSzPts val="700"/>
              <a:buFont typeface="Proxima Nova"/>
              <a:buNone/>
            </a:pPr>
            <a:r>
              <a:rPr lang="en-US" b="1">
                <a:solidFill>
                  <a:srgbClr val="434343"/>
                </a:solidFill>
                <a:latin typeface="Proxima Nova"/>
                <a:ea typeface="Proxima Nova"/>
                <a:cs typeface="Proxima Nova"/>
                <a:sym typeface="Proxima Nova"/>
              </a:rPr>
              <a:t>Connecting GitHub to our Local Repo</a:t>
            </a:r>
            <a:endParaRPr lang="en-US" dirty="0"/>
          </a:p>
        </p:txBody>
      </p:sp>
    </p:spTree>
    <p:extLst>
      <p:ext uri="{BB962C8B-B14F-4D97-AF65-F5344CB8AC3E}">
        <p14:creationId xmlns:p14="http://schemas.microsoft.com/office/powerpoint/2010/main" val="40655439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Now let’s move our code to GitHub</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76200" marR="0" lvl="0" indent="0" algn="l" rtl="0">
              <a:lnSpc>
                <a:spcPct val="115000"/>
              </a:lnSpc>
              <a:spcBef>
                <a:spcPts val="0"/>
              </a:spcBef>
              <a:spcAft>
                <a:spcPts val="0"/>
              </a:spcAft>
              <a:buClr>
                <a:srgbClr val="434343"/>
              </a:buClr>
              <a:buSzPts val="2400"/>
            </a:pPr>
            <a:endParaRPr lang="en-US" sz="2400" dirty="0">
              <a:solidFill>
                <a:srgbClr val="434343"/>
              </a:solidFill>
              <a:latin typeface="Proxima Nova"/>
              <a:ea typeface="Proxima Nova"/>
              <a:cs typeface="Proxima Nova"/>
              <a:sym typeface="Proxima Nova"/>
            </a:endParaRPr>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188499"/>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push origin master</a:t>
            </a:r>
          </a:p>
        </p:txBody>
      </p:sp>
      <p:cxnSp>
        <p:nvCxnSpPr>
          <p:cNvPr id="7" name="Straight Arrow Connector 6">
            <a:extLst>
              <a:ext uri="{FF2B5EF4-FFF2-40B4-BE49-F238E27FC236}">
                <a16:creationId xmlns:a16="http://schemas.microsoft.com/office/drawing/2014/main" id="{5AF64EB7-5176-334A-99DA-F309AD95DD89}"/>
              </a:ext>
            </a:extLst>
          </p:cNvPr>
          <p:cNvCxnSpPr>
            <a:cxnSpLocks/>
          </p:cNvCxnSpPr>
          <p:nvPr/>
        </p:nvCxnSpPr>
        <p:spPr>
          <a:xfrm flipV="1">
            <a:off x="4445000" y="2670100"/>
            <a:ext cx="0" cy="723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D995585-3C36-7B4D-A32B-ED4D84A2922B}"/>
              </a:ext>
            </a:extLst>
          </p:cNvPr>
          <p:cNvSpPr txBox="1"/>
          <p:nvPr/>
        </p:nvSpPr>
        <p:spPr>
          <a:xfrm>
            <a:off x="1305200" y="3462293"/>
            <a:ext cx="6533600" cy="954107"/>
          </a:xfrm>
          <a:prstGeom prst="rect">
            <a:avLst/>
          </a:prstGeom>
          <a:noFill/>
        </p:spPr>
        <p:txBody>
          <a:bodyPr wrap="square" rtlCol="0">
            <a:spAutoFit/>
          </a:bodyPr>
          <a:lstStyle/>
          <a:p>
            <a:r>
              <a:rPr lang="en-US" sz="2800" dirty="0"/>
              <a:t>This told git we wanted to move our commit history up to GitHub</a:t>
            </a:r>
          </a:p>
        </p:txBody>
      </p:sp>
      <p:sp>
        <p:nvSpPr>
          <p:cNvPr id="11" name="Google Shape;91;p17">
            <a:extLst>
              <a:ext uri="{FF2B5EF4-FFF2-40B4-BE49-F238E27FC236}">
                <a16:creationId xmlns:a16="http://schemas.microsoft.com/office/drawing/2014/main" id="{214B561F-5FF8-3A4B-8DA1-5120162F5BAC}"/>
              </a:ext>
            </a:extLst>
          </p:cNvPr>
          <p:cNvSpPr txBox="1">
            <a:spLocks/>
          </p:cNvSpPr>
          <p:nvPr/>
        </p:nvSpPr>
        <p:spPr>
          <a:xfrm>
            <a:off x="311699" y="292625"/>
            <a:ext cx="7395387" cy="572700"/>
          </a:xfrm>
          <a:prstGeom prst="rect">
            <a:avLst/>
          </a:prstGeom>
          <a:noFill/>
          <a:ln>
            <a:noFill/>
          </a:ln>
        </p:spPr>
        <p:txBody>
          <a:bodyPr spcFirstLastPara="1" vert="horz" wrap="square" lIns="91425" tIns="91425" rIns="91425" bIns="91425" rtlCol="0" anchor="t" anchorCtr="0">
            <a:noAutofit/>
          </a:bodyPr>
          <a:lstStyle>
            <a:lvl1pPr marR="0" lvl="0" algn="l" defTabSz="342900" rtl="0" eaLnBrk="1" latinLnBrk="0" hangingPunct="1">
              <a:lnSpc>
                <a:spcPct val="100000"/>
              </a:lnSpc>
              <a:spcBef>
                <a:spcPts val="0"/>
              </a:spcBef>
              <a:spcAft>
                <a:spcPts val="0"/>
              </a:spcAft>
              <a:buClr>
                <a:schemeClr val="dk1"/>
              </a:buClr>
              <a:buSzPts val="2800"/>
              <a:buFont typeface="Arial"/>
              <a:buNone/>
              <a:defRPr sz="2800" b="0" i="0" u="none" strike="noStrike" kern="1200" cap="none" spc="225">
                <a:solidFill>
                  <a:schemeClr val="dk1"/>
                </a:solidFill>
                <a:latin typeface="Arial"/>
                <a:ea typeface="Arial"/>
                <a:cs typeface="Arial"/>
                <a:sym typeface="Arial"/>
              </a:defRPr>
            </a:lvl1pPr>
            <a:lvl2pPr lvl="1" eaLnBrk="1" hangingPunct="1">
              <a:spcBef>
                <a:spcPts val="0"/>
              </a:spcBef>
              <a:spcAft>
                <a:spcPts val="0"/>
              </a:spcAft>
              <a:buClr>
                <a:schemeClr val="dk1"/>
              </a:buClr>
              <a:buSzPts val="2800"/>
              <a:buFont typeface="Arial"/>
              <a:buNone/>
              <a:defRPr sz="2800">
                <a:solidFill>
                  <a:schemeClr val="dk1"/>
                </a:solidFill>
              </a:defRPr>
            </a:lvl2pPr>
            <a:lvl3pPr lvl="2" eaLnBrk="1" hangingPunct="1">
              <a:spcBef>
                <a:spcPts val="0"/>
              </a:spcBef>
              <a:spcAft>
                <a:spcPts val="0"/>
              </a:spcAft>
              <a:buClr>
                <a:schemeClr val="dk1"/>
              </a:buClr>
              <a:buSzPts val="2800"/>
              <a:buFont typeface="Arial"/>
              <a:buNone/>
              <a:defRPr sz="2800">
                <a:solidFill>
                  <a:schemeClr val="dk1"/>
                </a:solidFill>
              </a:defRPr>
            </a:lvl3pPr>
            <a:lvl4pPr lvl="3" eaLnBrk="1" hangingPunct="1">
              <a:spcBef>
                <a:spcPts val="0"/>
              </a:spcBef>
              <a:spcAft>
                <a:spcPts val="0"/>
              </a:spcAft>
              <a:buClr>
                <a:schemeClr val="dk1"/>
              </a:buClr>
              <a:buSzPts val="2800"/>
              <a:buFont typeface="Arial"/>
              <a:buNone/>
              <a:defRPr sz="2800">
                <a:solidFill>
                  <a:schemeClr val="dk1"/>
                </a:solidFill>
              </a:defRPr>
            </a:lvl4pPr>
            <a:lvl5pPr lvl="4" eaLnBrk="1" hangingPunct="1">
              <a:spcBef>
                <a:spcPts val="0"/>
              </a:spcBef>
              <a:spcAft>
                <a:spcPts val="0"/>
              </a:spcAft>
              <a:buClr>
                <a:schemeClr val="dk1"/>
              </a:buClr>
              <a:buSzPts val="2800"/>
              <a:buFont typeface="Arial"/>
              <a:buNone/>
              <a:defRPr sz="2800">
                <a:solidFill>
                  <a:schemeClr val="dk1"/>
                </a:solidFill>
              </a:defRPr>
            </a:lvl5pPr>
            <a:lvl6pPr lvl="5" eaLnBrk="1" hangingPunct="1">
              <a:spcBef>
                <a:spcPts val="0"/>
              </a:spcBef>
              <a:spcAft>
                <a:spcPts val="0"/>
              </a:spcAft>
              <a:buClr>
                <a:schemeClr val="dk1"/>
              </a:buClr>
              <a:buSzPts val="2800"/>
              <a:buFont typeface="Arial"/>
              <a:buNone/>
              <a:defRPr sz="2800">
                <a:solidFill>
                  <a:schemeClr val="dk1"/>
                </a:solidFill>
              </a:defRPr>
            </a:lvl6pPr>
            <a:lvl7pPr lvl="6" eaLnBrk="1" hangingPunct="1">
              <a:spcBef>
                <a:spcPts val="0"/>
              </a:spcBef>
              <a:spcAft>
                <a:spcPts val="0"/>
              </a:spcAft>
              <a:buClr>
                <a:schemeClr val="dk1"/>
              </a:buClr>
              <a:buSzPts val="2800"/>
              <a:buFont typeface="Arial"/>
              <a:buNone/>
              <a:defRPr sz="2800">
                <a:solidFill>
                  <a:schemeClr val="dk1"/>
                </a:solidFill>
              </a:defRPr>
            </a:lvl7pPr>
            <a:lvl8pPr lvl="7" eaLnBrk="1" hangingPunct="1">
              <a:spcBef>
                <a:spcPts val="0"/>
              </a:spcBef>
              <a:spcAft>
                <a:spcPts val="0"/>
              </a:spcAft>
              <a:buClr>
                <a:schemeClr val="dk1"/>
              </a:buClr>
              <a:buSzPts val="2800"/>
              <a:buFont typeface="Arial"/>
              <a:buNone/>
              <a:defRPr sz="2800">
                <a:solidFill>
                  <a:schemeClr val="dk1"/>
                </a:solidFill>
              </a:defRPr>
            </a:lvl8pPr>
            <a:lvl9pPr lvl="8" eaLnBrk="1" hangingPunct="1">
              <a:spcBef>
                <a:spcPts val="0"/>
              </a:spcBef>
              <a:spcAft>
                <a:spcPts val="0"/>
              </a:spcAft>
              <a:buClr>
                <a:schemeClr val="dk1"/>
              </a:buClr>
              <a:buSzPts val="2800"/>
              <a:buFont typeface="Arial"/>
              <a:buNone/>
              <a:defRPr sz="2800">
                <a:solidFill>
                  <a:schemeClr val="dk1"/>
                </a:solidFill>
              </a:defRPr>
            </a:lvl9pPr>
          </a:lstStyle>
          <a:p>
            <a:pPr>
              <a:buSzPts val="700"/>
              <a:buFont typeface="Proxima Nova"/>
              <a:buNone/>
            </a:pPr>
            <a:r>
              <a:rPr lang="en-US" b="1">
                <a:solidFill>
                  <a:srgbClr val="434343"/>
                </a:solidFill>
                <a:latin typeface="Proxima Nova"/>
                <a:ea typeface="Proxima Nova"/>
                <a:cs typeface="Proxima Nova"/>
                <a:sym typeface="Proxima Nova"/>
              </a:rPr>
              <a:t>Connecting GitHub to our Local Repo</a:t>
            </a:r>
            <a:endParaRPr lang="en-US" dirty="0"/>
          </a:p>
        </p:txBody>
      </p:sp>
    </p:spTree>
    <p:extLst>
      <p:ext uri="{BB962C8B-B14F-4D97-AF65-F5344CB8AC3E}">
        <p14:creationId xmlns:p14="http://schemas.microsoft.com/office/powerpoint/2010/main" val="138045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Oval 1">
            <a:extLst>
              <a:ext uri="{FF2B5EF4-FFF2-40B4-BE49-F238E27FC236}">
                <a16:creationId xmlns:a16="http://schemas.microsoft.com/office/drawing/2014/main" id="{BB90BAE7-6ACF-174E-8190-6442BA5894D6}"/>
              </a:ext>
            </a:extLst>
          </p:cNvPr>
          <p:cNvSpPr/>
          <p:nvPr/>
        </p:nvSpPr>
        <p:spPr>
          <a:xfrm>
            <a:off x="580445"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712F9603-59D4-AA43-944D-0BD51AB0BE09}"/>
              </a:ext>
            </a:extLst>
          </p:cNvPr>
          <p:cNvSpPr/>
          <p:nvPr/>
        </p:nvSpPr>
        <p:spPr>
          <a:xfrm>
            <a:off x="1486893"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9D1803-035B-D948-829D-E2664DE78E71}"/>
              </a:ext>
            </a:extLst>
          </p:cNvPr>
          <p:cNvSpPr/>
          <p:nvPr/>
        </p:nvSpPr>
        <p:spPr>
          <a:xfrm>
            <a:off x="2759102"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0EF4B69-22B7-6B4D-ACA5-8F1D75E61FE6}"/>
              </a:ext>
            </a:extLst>
          </p:cNvPr>
          <p:cNvSpPr txBox="1"/>
          <p:nvPr/>
        </p:nvSpPr>
        <p:spPr>
          <a:xfrm>
            <a:off x="389610" y="2973788"/>
            <a:ext cx="1216551" cy="738664"/>
          </a:xfrm>
          <a:prstGeom prst="rect">
            <a:avLst/>
          </a:prstGeom>
          <a:noFill/>
        </p:spPr>
        <p:txBody>
          <a:bodyPr wrap="square" rtlCol="0">
            <a:spAutoFit/>
          </a:bodyPr>
          <a:lstStyle/>
          <a:p>
            <a:r>
              <a:rPr lang="en-US" dirty="0">
                <a:solidFill>
                  <a:schemeClr val="tx1"/>
                </a:solidFill>
              </a:rPr>
              <a:t>Idea for what the code should do.</a:t>
            </a:r>
          </a:p>
        </p:txBody>
      </p:sp>
      <p:sp>
        <p:nvSpPr>
          <p:cNvPr id="10" name="TextBox 9">
            <a:extLst>
              <a:ext uri="{FF2B5EF4-FFF2-40B4-BE49-F238E27FC236}">
                <a16:creationId xmlns:a16="http://schemas.microsoft.com/office/drawing/2014/main" id="{A38EF23A-FD3D-EE48-9423-97FC05AAC5F8}"/>
              </a:ext>
            </a:extLst>
          </p:cNvPr>
          <p:cNvSpPr txBox="1"/>
          <p:nvPr/>
        </p:nvSpPr>
        <p:spPr>
          <a:xfrm>
            <a:off x="2361534" y="3081510"/>
            <a:ext cx="1534604" cy="523220"/>
          </a:xfrm>
          <a:prstGeom prst="rect">
            <a:avLst/>
          </a:prstGeom>
          <a:noFill/>
        </p:spPr>
        <p:txBody>
          <a:bodyPr wrap="square" rtlCol="0">
            <a:spAutoFit/>
          </a:bodyPr>
          <a:lstStyle/>
          <a:p>
            <a:r>
              <a:rPr lang="en-US" dirty="0">
                <a:solidFill>
                  <a:schemeClr val="tx1"/>
                </a:solidFill>
              </a:rPr>
              <a:t>The code is ugly, but it works.</a:t>
            </a:r>
          </a:p>
        </p:txBody>
      </p:sp>
      <p:sp>
        <p:nvSpPr>
          <p:cNvPr id="11" name="Right Arrow 10">
            <a:extLst>
              <a:ext uri="{FF2B5EF4-FFF2-40B4-BE49-F238E27FC236}">
                <a16:creationId xmlns:a16="http://schemas.microsoft.com/office/drawing/2014/main" id="{2927AA3A-5391-744D-A436-A6186482A5B1}"/>
              </a:ext>
            </a:extLst>
          </p:cNvPr>
          <p:cNvSpPr/>
          <p:nvPr/>
        </p:nvSpPr>
        <p:spPr>
          <a:xfrm>
            <a:off x="3665550" y="2142876"/>
            <a:ext cx="1057524"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666916-3083-944B-A10C-E0EA81399CA2}"/>
              </a:ext>
            </a:extLst>
          </p:cNvPr>
          <p:cNvSpPr/>
          <p:nvPr/>
        </p:nvSpPr>
        <p:spPr>
          <a:xfrm>
            <a:off x="4937759" y="2035534"/>
            <a:ext cx="691763" cy="691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solidFill>
                <a:srgbClr val="FF0000"/>
              </a:solidFill>
            </a:endParaRPr>
          </a:p>
        </p:txBody>
      </p:sp>
      <p:sp>
        <p:nvSpPr>
          <p:cNvPr id="14" name="TextBox 13">
            <a:extLst>
              <a:ext uri="{FF2B5EF4-FFF2-40B4-BE49-F238E27FC236}">
                <a16:creationId xmlns:a16="http://schemas.microsoft.com/office/drawing/2014/main" id="{3D8B93F9-A734-F841-A919-0909EC658BF3}"/>
              </a:ext>
            </a:extLst>
          </p:cNvPr>
          <p:cNvSpPr txBox="1"/>
          <p:nvPr/>
        </p:nvSpPr>
        <p:spPr>
          <a:xfrm>
            <a:off x="4782705" y="2973788"/>
            <a:ext cx="1534604" cy="738664"/>
          </a:xfrm>
          <a:prstGeom prst="rect">
            <a:avLst/>
          </a:prstGeom>
          <a:noFill/>
        </p:spPr>
        <p:txBody>
          <a:bodyPr wrap="square" rtlCol="0">
            <a:spAutoFit/>
          </a:bodyPr>
          <a:lstStyle/>
          <a:p>
            <a:r>
              <a:rPr lang="en-US" dirty="0">
                <a:solidFill>
                  <a:schemeClr val="tx1"/>
                </a:solidFill>
              </a:rPr>
              <a:t>Attempted changes break the code</a:t>
            </a:r>
          </a:p>
        </p:txBody>
      </p:sp>
      <p:pic>
        <p:nvPicPr>
          <p:cNvPr id="4" name="Picture 3">
            <a:extLst>
              <a:ext uri="{FF2B5EF4-FFF2-40B4-BE49-F238E27FC236}">
                <a16:creationId xmlns:a16="http://schemas.microsoft.com/office/drawing/2014/main" id="{E509D7B9-DCD2-634B-B8B8-EBCF1E30AC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10885" y="1701213"/>
            <a:ext cx="745510" cy="918741"/>
          </a:xfrm>
          <a:prstGeom prst="rect">
            <a:avLst/>
          </a:prstGeom>
        </p:spPr>
      </p:pic>
      <p:sp>
        <p:nvSpPr>
          <p:cNvPr id="15" name="Google Shape;61;p14">
            <a:extLst>
              <a:ext uri="{FF2B5EF4-FFF2-40B4-BE49-F238E27FC236}">
                <a16:creationId xmlns:a16="http://schemas.microsoft.com/office/drawing/2014/main" id="{2802A4F4-4F7F-0044-8E87-2D5500F97114}"/>
              </a:ext>
            </a:extLst>
          </p:cNvPr>
          <p:cNvSpPr txBox="1">
            <a:spLocks/>
          </p:cNvSpPr>
          <p:nvPr/>
        </p:nvSpPr>
        <p:spPr>
          <a:xfrm>
            <a:off x="395295" y="145483"/>
            <a:ext cx="7657105" cy="842734"/>
          </a:xfrm>
          <a:prstGeom prst="rect">
            <a:avLst/>
          </a:prstGeom>
          <a:noFill/>
          <a:ln>
            <a:noFill/>
          </a:ln>
        </p:spPr>
        <p:txBody>
          <a:bodyPr spcFirstLastPara="1" vert="horz" wrap="square" lIns="91425" tIns="91425" rIns="91425" bIns="91425" rtlCol="0" anchor="b" anchorCtr="0">
            <a:noAutofit/>
          </a:bodyPr>
          <a:lstStyle>
            <a:lvl1pPr marR="0" lvl="0" algn="ctr" defTabSz="342900" rtl="0" eaLnBrk="1" latinLnBrk="0" hangingPunct="1">
              <a:lnSpc>
                <a:spcPct val="100000"/>
              </a:lnSpc>
              <a:spcBef>
                <a:spcPts val="0"/>
              </a:spcBef>
              <a:spcAft>
                <a:spcPts val="0"/>
              </a:spcAft>
              <a:buClr>
                <a:schemeClr val="dk1"/>
              </a:buClr>
              <a:buSzPts val="5200"/>
              <a:buFont typeface="Arial"/>
              <a:buNone/>
              <a:defRPr sz="5200" b="0" i="0" u="none" strike="noStrike" kern="1200" cap="none" spc="225">
                <a:solidFill>
                  <a:schemeClr val="dk1"/>
                </a:solidFill>
                <a:latin typeface="Arial"/>
                <a:ea typeface="Arial"/>
                <a:cs typeface="Arial"/>
                <a:sym typeface="Arial"/>
              </a:defRPr>
            </a:lvl1pPr>
            <a:lvl2pPr lvl="1" algn="ctr" eaLnBrk="1" hangingPunct="1">
              <a:spcBef>
                <a:spcPts val="0"/>
              </a:spcBef>
              <a:spcAft>
                <a:spcPts val="0"/>
              </a:spcAft>
              <a:buClr>
                <a:schemeClr val="dk1"/>
              </a:buClr>
              <a:buSzPts val="5200"/>
              <a:buFont typeface="Arial"/>
              <a:buNone/>
              <a:defRPr sz="5200">
                <a:solidFill>
                  <a:schemeClr val="dk1"/>
                </a:solidFill>
              </a:defRPr>
            </a:lvl2pPr>
            <a:lvl3pPr lvl="2" algn="ctr" eaLnBrk="1" hangingPunct="1">
              <a:spcBef>
                <a:spcPts val="0"/>
              </a:spcBef>
              <a:spcAft>
                <a:spcPts val="0"/>
              </a:spcAft>
              <a:buClr>
                <a:schemeClr val="dk1"/>
              </a:buClr>
              <a:buSzPts val="5200"/>
              <a:buFont typeface="Arial"/>
              <a:buNone/>
              <a:defRPr sz="5200">
                <a:solidFill>
                  <a:schemeClr val="dk1"/>
                </a:solidFill>
              </a:defRPr>
            </a:lvl3pPr>
            <a:lvl4pPr lvl="3" algn="ctr" eaLnBrk="1" hangingPunct="1">
              <a:spcBef>
                <a:spcPts val="0"/>
              </a:spcBef>
              <a:spcAft>
                <a:spcPts val="0"/>
              </a:spcAft>
              <a:buClr>
                <a:schemeClr val="dk1"/>
              </a:buClr>
              <a:buSzPts val="5200"/>
              <a:buFont typeface="Arial"/>
              <a:buNone/>
              <a:defRPr sz="5200">
                <a:solidFill>
                  <a:schemeClr val="dk1"/>
                </a:solidFill>
              </a:defRPr>
            </a:lvl4pPr>
            <a:lvl5pPr lvl="4" algn="ctr" eaLnBrk="1" hangingPunct="1">
              <a:spcBef>
                <a:spcPts val="0"/>
              </a:spcBef>
              <a:spcAft>
                <a:spcPts val="0"/>
              </a:spcAft>
              <a:buClr>
                <a:schemeClr val="dk1"/>
              </a:buClr>
              <a:buSzPts val="5200"/>
              <a:buFont typeface="Arial"/>
              <a:buNone/>
              <a:defRPr sz="5200">
                <a:solidFill>
                  <a:schemeClr val="dk1"/>
                </a:solidFill>
              </a:defRPr>
            </a:lvl5pPr>
            <a:lvl6pPr lvl="5" algn="ctr" eaLnBrk="1" hangingPunct="1">
              <a:spcBef>
                <a:spcPts val="0"/>
              </a:spcBef>
              <a:spcAft>
                <a:spcPts val="0"/>
              </a:spcAft>
              <a:buClr>
                <a:schemeClr val="dk1"/>
              </a:buClr>
              <a:buSzPts val="5200"/>
              <a:buFont typeface="Arial"/>
              <a:buNone/>
              <a:defRPr sz="5200">
                <a:solidFill>
                  <a:schemeClr val="dk1"/>
                </a:solidFill>
              </a:defRPr>
            </a:lvl6pPr>
            <a:lvl7pPr lvl="6" algn="ctr" eaLnBrk="1" hangingPunct="1">
              <a:spcBef>
                <a:spcPts val="0"/>
              </a:spcBef>
              <a:spcAft>
                <a:spcPts val="0"/>
              </a:spcAft>
              <a:buClr>
                <a:schemeClr val="dk1"/>
              </a:buClr>
              <a:buSzPts val="5200"/>
              <a:buFont typeface="Arial"/>
              <a:buNone/>
              <a:defRPr sz="5200">
                <a:solidFill>
                  <a:schemeClr val="dk1"/>
                </a:solidFill>
              </a:defRPr>
            </a:lvl7pPr>
            <a:lvl8pPr lvl="7" algn="ctr" eaLnBrk="1" hangingPunct="1">
              <a:spcBef>
                <a:spcPts val="0"/>
              </a:spcBef>
              <a:spcAft>
                <a:spcPts val="0"/>
              </a:spcAft>
              <a:buClr>
                <a:schemeClr val="dk1"/>
              </a:buClr>
              <a:buSzPts val="5200"/>
              <a:buFont typeface="Arial"/>
              <a:buNone/>
              <a:defRPr sz="5200">
                <a:solidFill>
                  <a:schemeClr val="dk1"/>
                </a:solidFill>
              </a:defRPr>
            </a:lvl8pPr>
            <a:lvl9pPr lvl="8" algn="ctr" eaLnBrk="1" hangingPunct="1">
              <a:spcBef>
                <a:spcPts val="0"/>
              </a:spcBef>
              <a:spcAft>
                <a:spcPts val="0"/>
              </a:spcAft>
              <a:buClr>
                <a:schemeClr val="dk1"/>
              </a:buClr>
              <a:buSzPts val="5200"/>
              <a:buFont typeface="Arial"/>
              <a:buNone/>
              <a:defRPr sz="5200">
                <a:solidFill>
                  <a:schemeClr val="dk1"/>
                </a:solidFill>
              </a:defRPr>
            </a:lvl9pPr>
          </a:lstStyle>
          <a:p>
            <a:pPr algn="l">
              <a:buSzPts val="1250"/>
              <a:buFont typeface="Proxima Nova"/>
              <a:buNone/>
            </a:pPr>
            <a:r>
              <a:rPr lang="en-US" sz="3600">
                <a:latin typeface="Proxima Nova"/>
                <a:ea typeface="Proxima Nova"/>
                <a:cs typeface="Proxima Nova"/>
                <a:sym typeface="Proxima Nova"/>
              </a:rPr>
              <a:t>CODE DEVELOPMENT TIMELINE</a:t>
            </a:r>
            <a:endParaRPr lang="en-US" sz="3600" dirty="0">
              <a:solidFill>
                <a:srgbClr val="00B0F0"/>
              </a:solidFill>
            </a:endParaRPr>
          </a:p>
        </p:txBody>
      </p:sp>
    </p:spTree>
    <p:extLst>
      <p:ext uri="{BB962C8B-B14F-4D97-AF65-F5344CB8AC3E}">
        <p14:creationId xmlns:p14="http://schemas.microsoft.com/office/powerpoint/2010/main" val="4185243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Now let’s move our code to GitHub</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76200" marR="0" lvl="0" indent="0" algn="l" rtl="0">
              <a:lnSpc>
                <a:spcPct val="115000"/>
              </a:lnSpc>
              <a:spcBef>
                <a:spcPts val="0"/>
              </a:spcBef>
              <a:spcAft>
                <a:spcPts val="0"/>
              </a:spcAft>
              <a:buClr>
                <a:srgbClr val="434343"/>
              </a:buClr>
              <a:buSzPts val="2400"/>
            </a:pPr>
            <a:endParaRPr lang="en-US" sz="2400" dirty="0">
              <a:solidFill>
                <a:srgbClr val="434343"/>
              </a:solidFill>
              <a:latin typeface="Proxima Nova"/>
              <a:ea typeface="Proxima Nova"/>
              <a:cs typeface="Proxima Nova"/>
              <a:sym typeface="Proxima Nova"/>
            </a:endParaRPr>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188499"/>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n w="0"/>
                <a:solidFill>
                  <a:schemeClr val="tx1"/>
                </a:solidFill>
                <a:effectLst>
                  <a:outerShdw blurRad="38100" dist="25400" dir="5400000" algn="ctr" rotWithShape="0">
                    <a:srgbClr val="6E747A">
                      <a:alpha val="43000"/>
                    </a:srgbClr>
                  </a:outerShdw>
                </a:effectLst>
                <a:latin typeface="Courier" pitchFamily="2" charset="0"/>
              </a:rPr>
              <a:t>Terminal:&gt; git push origin master</a:t>
            </a:r>
          </a:p>
        </p:txBody>
      </p:sp>
      <p:cxnSp>
        <p:nvCxnSpPr>
          <p:cNvPr id="7" name="Straight Arrow Connector 6">
            <a:extLst>
              <a:ext uri="{FF2B5EF4-FFF2-40B4-BE49-F238E27FC236}">
                <a16:creationId xmlns:a16="http://schemas.microsoft.com/office/drawing/2014/main" id="{5AF64EB7-5176-334A-99DA-F309AD95DD89}"/>
              </a:ext>
            </a:extLst>
          </p:cNvPr>
          <p:cNvCxnSpPr>
            <a:cxnSpLocks/>
          </p:cNvCxnSpPr>
          <p:nvPr/>
        </p:nvCxnSpPr>
        <p:spPr>
          <a:xfrm flipV="1">
            <a:off x="5245100" y="2644700"/>
            <a:ext cx="0" cy="723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D995585-3C36-7B4D-A32B-ED4D84A2922B}"/>
              </a:ext>
            </a:extLst>
          </p:cNvPr>
          <p:cNvSpPr txBox="1"/>
          <p:nvPr/>
        </p:nvSpPr>
        <p:spPr>
          <a:xfrm>
            <a:off x="1305200" y="3462293"/>
            <a:ext cx="6533600" cy="954107"/>
          </a:xfrm>
          <a:prstGeom prst="rect">
            <a:avLst/>
          </a:prstGeom>
          <a:noFill/>
        </p:spPr>
        <p:txBody>
          <a:bodyPr wrap="square" rtlCol="0">
            <a:spAutoFit/>
          </a:bodyPr>
          <a:lstStyle/>
          <a:p>
            <a:r>
              <a:rPr lang="en-US" sz="2800" dirty="0"/>
              <a:t>This told git to use the remote place we just created called “origin”</a:t>
            </a:r>
          </a:p>
        </p:txBody>
      </p:sp>
      <p:sp>
        <p:nvSpPr>
          <p:cNvPr id="11" name="Google Shape;91;p17">
            <a:extLst>
              <a:ext uri="{FF2B5EF4-FFF2-40B4-BE49-F238E27FC236}">
                <a16:creationId xmlns:a16="http://schemas.microsoft.com/office/drawing/2014/main" id="{5CCA8ADD-7E7A-FB42-AFC8-FACB86989A9B}"/>
              </a:ext>
            </a:extLst>
          </p:cNvPr>
          <p:cNvSpPr txBox="1">
            <a:spLocks/>
          </p:cNvSpPr>
          <p:nvPr/>
        </p:nvSpPr>
        <p:spPr>
          <a:xfrm>
            <a:off x="311699" y="292625"/>
            <a:ext cx="7395387" cy="572700"/>
          </a:xfrm>
          <a:prstGeom prst="rect">
            <a:avLst/>
          </a:prstGeom>
          <a:noFill/>
          <a:ln>
            <a:noFill/>
          </a:ln>
        </p:spPr>
        <p:txBody>
          <a:bodyPr spcFirstLastPara="1" vert="horz" wrap="square" lIns="91425" tIns="91425" rIns="91425" bIns="91425" rtlCol="0" anchor="t" anchorCtr="0">
            <a:noAutofit/>
          </a:bodyPr>
          <a:lstStyle>
            <a:lvl1pPr marR="0" lvl="0" algn="l" defTabSz="342900" rtl="0" eaLnBrk="1" latinLnBrk="0" hangingPunct="1">
              <a:lnSpc>
                <a:spcPct val="100000"/>
              </a:lnSpc>
              <a:spcBef>
                <a:spcPts val="0"/>
              </a:spcBef>
              <a:spcAft>
                <a:spcPts val="0"/>
              </a:spcAft>
              <a:buClr>
                <a:schemeClr val="dk1"/>
              </a:buClr>
              <a:buSzPts val="2800"/>
              <a:buFont typeface="Arial"/>
              <a:buNone/>
              <a:defRPr sz="2800" b="0" i="0" u="none" strike="noStrike" kern="1200" cap="none" spc="225">
                <a:solidFill>
                  <a:schemeClr val="dk1"/>
                </a:solidFill>
                <a:latin typeface="Arial"/>
                <a:ea typeface="Arial"/>
                <a:cs typeface="Arial"/>
                <a:sym typeface="Arial"/>
              </a:defRPr>
            </a:lvl1pPr>
            <a:lvl2pPr lvl="1" eaLnBrk="1" hangingPunct="1">
              <a:spcBef>
                <a:spcPts val="0"/>
              </a:spcBef>
              <a:spcAft>
                <a:spcPts val="0"/>
              </a:spcAft>
              <a:buClr>
                <a:schemeClr val="dk1"/>
              </a:buClr>
              <a:buSzPts val="2800"/>
              <a:buFont typeface="Arial"/>
              <a:buNone/>
              <a:defRPr sz="2800">
                <a:solidFill>
                  <a:schemeClr val="dk1"/>
                </a:solidFill>
              </a:defRPr>
            </a:lvl2pPr>
            <a:lvl3pPr lvl="2" eaLnBrk="1" hangingPunct="1">
              <a:spcBef>
                <a:spcPts val="0"/>
              </a:spcBef>
              <a:spcAft>
                <a:spcPts val="0"/>
              </a:spcAft>
              <a:buClr>
                <a:schemeClr val="dk1"/>
              </a:buClr>
              <a:buSzPts val="2800"/>
              <a:buFont typeface="Arial"/>
              <a:buNone/>
              <a:defRPr sz="2800">
                <a:solidFill>
                  <a:schemeClr val="dk1"/>
                </a:solidFill>
              </a:defRPr>
            </a:lvl3pPr>
            <a:lvl4pPr lvl="3" eaLnBrk="1" hangingPunct="1">
              <a:spcBef>
                <a:spcPts val="0"/>
              </a:spcBef>
              <a:spcAft>
                <a:spcPts val="0"/>
              </a:spcAft>
              <a:buClr>
                <a:schemeClr val="dk1"/>
              </a:buClr>
              <a:buSzPts val="2800"/>
              <a:buFont typeface="Arial"/>
              <a:buNone/>
              <a:defRPr sz="2800">
                <a:solidFill>
                  <a:schemeClr val="dk1"/>
                </a:solidFill>
              </a:defRPr>
            </a:lvl4pPr>
            <a:lvl5pPr lvl="4" eaLnBrk="1" hangingPunct="1">
              <a:spcBef>
                <a:spcPts val="0"/>
              </a:spcBef>
              <a:spcAft>
                <a:spcPts val="0"/>
              </a:spcAft>
              <a:buClr>
                <a:schemeClr val="dk1"/>
              </a:buClr>
              <a:buSzPts val="2800"/>
              <a:buFont typeface="Arial"/>
              <a:buNone/>
              <a:defRPr sz="2800">
                <a:solidFill>
                  <a:schemeClr val="dk1"/>
                </a:solidFill>
              </a:defRPr>
            </a:lvl5pPr>
            <a:lvl6pPr lvl="5" eaLnBrk="1" hangingPunct="1">
              <a:spcBef>
                <a:spcPts val="0"/>
              </a:spcBef>
              <a:spcAft>
                <a:spcPts val="0"/>
              </a:spcAft>
              <a:buClr>
                <a:schemeClr val="dk1"/>
              </a:buClr>
              <a:buSzPts val="2800"/>
              <a:buFont typeface="Arial"/>
              <a:buNone/>
              <a:defRPr sz="2800">
                <a:solidFill>
                  <a:schemeClr val="dk1"/>
                </a:solidFill>
              </a:defRPr>
            </a:lvl6pPr>
            <a:lvl7pPr lvl="6" eaLnBrk="1" hangingPunct="1">
              <a:spcBef>
                <a:spcPts val="0"/>
              </a:spcBef>
              <a:spcAft>
                <a:spcPts val="0"/>
              </a:spcAft>
              <a:buClr>
                <a:schemeClr val="dk1"/>
              </a:buClr>
              <a:buSzPts val="2800"/>
              <a:buFont typeface="Arial"/>
              <a:buNone/>
              <a:defRPr sz="2800">
                <a:solidFill>
                  <a:schemeClr val="dk1"/>
                </a:solidFill>
              </a:defRPr>
            </a:lvl7pPr>
            <a:lvl8pPr lvl="7" eaLnBrk="1" hangingPunct="1">
              <a:spcBef>
                <a:spcPts val="0"/>
              </a:spcBef>
              <a:spcAft>
                <a:spcPts val="0"/>
              </a:spcAft>
              <a:buClr>
                <a:schemeClr val="dk1"/>
              </a:buClr>
              <a:buSzPts val="2800"/>
              <a:buFont typeface="Arial"/>
              <a:buNone/>
              <a:defRPr sz="2800">
                <a:solidFill>
                  <a:schemeClr val="dk1"/>
                </a:solidFill>
              </a:defRPr>
            </a:lvl8pPr>
            <a:lvl9pPr lvl="8" eaLnBrk="1" hangingPunct="1">
              <a:spcBef>
                <a:spcPts val="0"/>
              </a:spcBef>
              <a:spcAft>
                <a:spcPts val="0"/>
              </a:spcAft>
              <a:buClr>
                <a:schemeClr val="dk1"/>
              </a:buClr>
              <a:buSzPts val="2800"/>
              <a:buFont typeface="Arial"/>
              <a:buNone/>
              <a:defRPr sz="2800">
                <a:solidFill>
                  <a:schemeClr val="dk1"/>
                </a:solidFill>
              </a:defRPr>
            </a:lvl9pPr>
          </a:lstStyle>
          <a:p>
            <a:pPr>
              <a:buSzPts val="700"/>
              <a:buFont typeface="Proxima Nova"/>
              <a:buNone/>
            </a:pPr>
            <a:r>
              <a:rPr lang="en-US" b="1">
                <a:solidFill>
                  <a:srgbClr val="434343"/>
                </a:solidFill>
                <a:latin typeface="Proxima Nova"/>
                <a:ea typeface="Proxima Nova"/>
                <a:cs typeface="Proxima Nova"/>
                <a:sym typeface="Proxima Nova"/>
              </a:rPr>
              <a:t>Connecting GitHub to our Local Repo</a:t>
            </a:r>
            <a:endParaRPr lang="en-US" dirty="0"/>
          </a:p>
        </p:txBody>
      </p:sp>
    </p:spTree>
    <p:extLst>
      <p:ext uri="{BB962C8B-B14F-4D97-AF65-F5344CB8AC3E}">
        <p14:creationId xmlns:p14="http://schemas.microsoft.com/office/powerpoint/2010/main" val="40426333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Now let’s move our code to GitHub</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76200" marR="0" lvl="0" indent="0" algn="l" rtl="0">
              <a:lnSpc>
                <a:spcPct val="115000"/>
              </a:lnSpc>
              <a:spcBef>
                <a:spcPts val="0"/>
              </a:spcBef>
              <a:spcAft>
                <a:spcPts val="0"/>
              </a:spcAft>
              <a:buClr>
                <a:srgbClr val="434343"/>
              </a:buClr>
              <a:buSzPts val="2400"/>
            </a:pPr>
            <a:endParaRPr lang="en-US" sz="2400" dirty="0">
              <a:solidFill>
                <a:srgbClr val="434343"/>
              </a:solidFill>
              <a:latin typeface="Proxima Nova"/>
              <a:ea typeface="Proxima Nova"/>
              <a:cs typeface="Proxima Nova"/>
              <a:sym typeface="Proxima Nova"/>
            </a:endParaRPr>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D595233C-1499-5D46-B3CB-33F5CC5155F7}"/>
              </a:ext>
            </a:extLst>
          </p:cNvPr>
          <p:cNvSpPr/>
          <p:nvPr/>
        </p:nvSpPr>
        <p:spPr>
          <a:xfrm>
            <a:off x="666964" y="2188499"/>
            <a:ext cx="7464810"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Courier" pitchFamily="2" charset="0"/>
              </a:rPr>
              <a:t>Terminal:&gt; git push origin master</a:t>
            </a:r>
          </a:p>
        </p:txBody>
      </p:sp>
      <p:cxnSp>
        <p:nvCxnSpPr>
          <p:cNvPr id="7" name="Straight Arrow Connector 6">
            <a:extLst>
              <a:ext uri="{FF2B5EF4-FFF2-40B4-BE49-F238E27FC236}">
                <a16:creationId xmlns:a16="http://schemas.microsoft.com/office/drawing/2014/main" id="{5AF64EB7-5176-334A-99DA-F309AD95DD89}"/>
              </a:ext>
            </a:extLst>
          </p:cNvPr>
          <p:cNvCxnSpPr>
            <a:cxnSpLocks/>
          </p:cNvCxnSpPr>
          <p:nvPr/>
        </p:nvCxnSpPr>
        <p:spPr>
          <a:xfrm flipV="1">
            <a:off x="6172200" y="2619300"/>
            <a:ext cx="0" cy="723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D995585-3C36-7B4D-A32B-ED4D84A2922B}"/>
              </a:ext>
            </a:extLst>
          </p:cNvPr>
          <p:cNvSpPr txBox="1"/>
          <p:nvPr/>
        </p:nvSpPr>
        <p:spPr>
          <a:xfrm>
            <a:off x="1305200" y="3215201"/>
            <a:ext cx="6533600" cy="1815882"/>
          </a:xfrm>
          <a:prstGeom prst="rect">
            <a:avLst/>
          </a:prstGeom>
          <a:noFill/>
        </p:spPr>
        <p:txBody>
          <a:bodyPr wrap="square" rtlCol="0">
            <a:spAutoFit/>
          </a:bodyPr>
          <a:lstStyle/>
          <a:p>
            <a:r>
              <a:rPr lang="en-US" sz="2800" dirty="0"/>
              <a:t>This told git to put those changes on the “master” branch. We’ll talk about branches later, but master is the most important one.</a:t>
            </a:r>
          </a:p>
        </p:txBody>
      </p:sp>
      <p:sp>
        <p:nvSpPr>
          <p:cNvPr id="11" name="Google Shape;91;p17">
            <a:extLst>
              <a:ext uri="{FF2B5EF4-FFF2-40B4-BE49-F238E27FC236}">
                <a16:creationId xmlns:a16="http://schemas.microsoft.com/office/drawing/2014/main" id="{7F8E1CE7-FFFB-4E4B-B669-3DF8CCA473AC}"/>
              </a:ext>
            </a:extLst>
          </p:cNvPr>
          <p:cNvSpPr txBox="1">
            <a:spLocks/>
          </p:cNvSpPr>
          <p:nvPr/>
        </p:nvSpPr>
        <p:spPr>
          <a:xfrm>
            <a:off x="311699" y="292625"/>
            <a:ext cx="7395387" cy="572700"/>
          </a:xfrm>
          <a:prstGeom prst="rect">
            <a:avLst/>
          </a:prstGeom>
          <a:noFill/>
          <a:ln>
            <a:noFill/>
          </a:ln>
        </p:spPr>
        <p:txBody>
          <a:bodyPr spcFirstLastPara="1" vert="horz" wrap="square" lIns="91425" tIns="91425" rIns="91425" bIns="91425" rtlCol="0" anchor="t" anchorCtr="0">
            <a:noAutofit/>
          </a:bodyPr>
          <a:lstStyle>
            <a:lvl1pPr marR="0" lvl="0" algn="l" defTabSz="342900" rtl="0" eaLnBrk="1" latinLnBrk="0" hangingPunct="1">
              <a:lnSpc>
                <a:spcPct val="100000"/>
              </a:lnSpc>
              <a:spcBef>
                <a:spcPts val="0"/>
              </a:spcBef>
              <a:spcAft>
                <a:spcPts val="0"/>
              </a:spcAft>
              <a:buClr>
                <a:schemeClr val="dk1"/>
              </a:buClr>
              <a:buSzPts val="2800"/>
              <a:buFont typeface="Arial"/>
              <a:buNone/>
              <a:defRPr sz="2800" b="0" i="0" u="none" strike="noStrike" kern="1200" cap="none" spc="225">
                <a:solidFill>
                  <a:schemeClr val="dk1"/>
                </a:solidFill>
                <a:latin typeface="Arial"/>
                <a:ea typeface="Arial"/>
                <a:cs typeface="Arial"/>
                <a:sym typeface="Arial"/>
              </a:defRPr>
            </a:lvl1pPr>
            <a:lvl2pPr lvl="1" eaLnBrk="1" hangingPunct="1">
              <a:spcBef>
                <a:spcPts val="0"/>
              </a:spcBef>
              <a:spcAft>
                <a:spcPts val="0"/>
              </a:spcAft>
              <a:buClr>
                <a:schemeClr val="dk1"/>
              </a:buClr>
              <a:buSzPts val="2800"/>
              <a:buFont typeface="Arial"/>
              <a:buNone/>
              <a:defRPr sz="2800">
                <a:solidFill>
                  <a:schemeClr val="dk1"/>
                </a:solidFill>
              </a:defRPr>
            </a:lvl2pPr>
            <a:lvl3pPr lvl="2" eaLnBrk="1" hangingPunct="1">
              <a:spcBef>
                <a:spcPts val="0"/>
              </a:spcBef>
              <a:spcAft>
                <a:spcPts val="0"/>
              </a:spcAft>
              <a:buClr>
                <a:schemeClr val="dk1"/>
              </a:buClr>
              <a:buSzPts val="2800"/>
              <a:buFont typeface="Arial"/>
              <a:buNone/>
              <a:defRPr sz="2800">
                <a:solidFill>
                  <a:schemeClr val="dk1"/>
                </a:solidFill>
              </a:defRPr>
            </a:lvl3pPr>
            <a:lvl4pPr lvl="3" eaLnBrk="1" hangingPunct="1">
              <a:spcBef>
                <a:spcPts val="0"/>
              </a:spcBef>
              <a:spcAft>
                <a:spcPts val="0"/>
              </a:spcAft>
              <a:buClr>
                <a:schemeClr val="dk1"/>
              </a:buClr>
              <a:buSzPts val="2800"/>
              <a:buFont typeface="Arial"/>
              <a:buNone/>
              <a:defRPr sz="2800">
                <a:solidFill>
                  <a:schemeClr val="dk1"/>
                </a:solidFill>
              </a:defRPr>
            </a:lvl4pPr>
            <a:lvl5pPr lvl="4" eaLnBrk="1" hangingPunct="1">
              <a:spcBef>
                <a:spcPts val="0"/>
              </a:spcBef>
              <a:spcAft>
                <a:spcPts val="0"/>
              </a:spcAft>
              <a:buClr>
                <a:schemeClr val="dk1"/>
              </a:buClr>
              <a:buSzPts val="2800"/>
              <a:buFont typeface="Arial"/>
              <a:buNone/>
              <a:defRPr sz="2800">
                <a:solidFill>
                  <a:schemeClr val="dk1"/>
                </a:solidFill>
              </a:defRPr>
            </a:lvl5pPr>
            <a:lvl6pPr lvl="5" eaLnBrk="1" hangingPunct="1">
              <a:spcBef>
                <a:spcPts val="0"/>
              </a:spcBef>
              <a:spcAft>
                <a:spcPts val="0"/>
              </a:spcAft>
              <a:buClr>
                <a:schemeClr val="dk1"/>
              </a:buClr>
              <a:buSzPts val="2800"/>
              <a:buFont typeface="Arial"/>
              <a:buNone/>
              <a:defRPr sz="2800">
                <a:solidFill>
                  <a:schemeClr val="dk1"/>
                </a:solidFill>
              </a:defRPr>
            </a:lvl6pPr>
            <a:lvl7pPr lvl="6" eaLnBrk="1" hangingPunct="1">
              <a:spcBef>
                <a:spcPts val="0"/>
              </a:spcBef>
              <a:spcAft>
                <a:spcPts val="0"/>
              </a:spcAft>
              <a:buClr>
                <a:schemeClr val="dk1"/>
              </a:buClr>
              <a:buSzPts val="2800"/>
              <a:buFont typeface="Arial"/>
              <a:buNone/>
              <a:defRPr sz="2800">
                <a:solidFill>
                  <a:schemeClr val="dk1"/>
                </a:solidFill>
              </a:defRPr>
            </a:lvl7pPr>
            <a:lvl8pPr lvl="7" eaLnBrk="1" hangingPunct="1">
              <a:spcBef>
                <a:spcPts val="0"/>
              </a:spcBef>
              <a:spcAft>
                <a:spcPts val="0"/>
              </a:spcAft>
              <a:buClr>
                <a:schemeClr val="dk1"/>
              </a:buClr>
              <a:buSzPts val="2800"/>
              <a:buFont typeface="Arial"/>
              <a:buNone/>
              <a:defRPr sz="2800">
                <a:solidFill>
                  <a:schemeClr val="dk1"/>
                </a:solidFill>
              </a:defRPr>
            </a:lvl8pPr>
            <a:lvl9pPr lvl="8" eaLnBrk="1" hangingPunct="1">
              <a:spcBef>
                <a:spcPts val="0"/>
              </a:spcBef>
              <a:spcAft>
                <a:spcPts val="0"/>
              </a:spcAft>
              <a:buClr>
                <a:schemeClr val="dk1"/>
              </a:buClr>
              <a:buSzPts val="2800"/>
              <a:buFont typeface="Arial"/>
              <a:buNone/>
              <a:defRPr sz="2800">
                <a:solidFill>
                  <a:schemeClr val="dk1"/>
                </a:solidFill>
              </a:defRPr>
            </a:lvl9pPr>
          </a:lstStyle>
          <a:p>
            <a:pPr>
              <a:buSzPts val="700"/>
              <a:buFont typeface="Proxima Nova"/>
              <a:buNone/>
            </a:pPr>
            <a:r>
              <a:rPr lang="en-US" b="1">
                <a:solidFill>
                  <a:srgbClr val="434343"/>
                </a:solidFill>
                <a:latin typeface="Proxima Nova"/>
                <a:ea typeface="Proxima Nova"/>
                <a:cs typeface="Proxima Nova"/>
                <a:sym typeface="Proxima Nova"/>
              </a:rPr>
              <a:t>Connecting GitHub to our Local Repo</a:t>
            </a:r>
            <a:endParaRPr lang="en-US" dirty="0"/>
          </a:p>
        </p:txBody>
      </p:sp>
    </p:spTree>
    <p:extLst>
      <p:ext uri="{BB962C8B-B14F-4D97-AF65-F5344CB8AC3E}">
        <p14:creationId xmlns:p14="http://schemas.microsoft.com/office/powerpoint/2010/main" val="31848174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Summary</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Git and GitHub are powerful tools for maintaining good code.</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They allow us to checkpoint via commits, and give us the power to move back in time if we break our code.</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GitHub allows us to share our code with others and allows multiple people to make changes to the code.</a:t>
            </a:r>
          </a:p>
          <a:p>
            <a:pPr marL="76200" marR="0" lvl="0" indent="0" algn="l" rtl="0">
              <a:lnSpc>
                <a:spcPct val="115000"/>
              </a:lnSpc>
              <a:spcBef>
                <a:spcPts val="0"/>
              </a:spcBef>
              <a:spcAft>
                <a:spcPts val="0"/>
              </a:spcAft>
              <a:buClr>
                <a:srgbClr val="434343"/>
              </a:buClr>
              <a:buSzPts val="2400"/>
            </a:pPr>
            <a:endParaRPr dirty="0"/>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29256436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Best Practice</a:t>
            </a:r>
            <a:endParaRPr dirty="0"/>
          </a:p>
        </p:txBody>
      </p:sp>
      <p:sp>
        <p:nvSpPr>
          <p:cNvPr id="92" name="Google Shape;92;p17"/>
          <p:cNvSpPr txBox="1">
            <a:spLocks noGrp="1"/>
          </p:cNvSpPr>
          <p:nvPr>
            <p:ph type="body" idx="1"/>
          </p:nvPr>
        </p:nvSpPr>
        <p:spPr>
          <a:xfrm>
            <a:off x="311700" y="1201128"/>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A smart person would keep a GitHub repo for all of their projects. They would create one right after this lecture for project 1. That way, if they happen to spill coffee on their laptop, their code is backed up.</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It’s a good idea to commit/push often. I usually do so after every completed “point” in my code. Finished a few functions that now work together? Commit. Updated comments in the code? Commit. </a:t>
            </a:r>
          </a:p>
          <a:p>
            <a:pPr marL="76200" marR="0" lvl="0" indent="0" algn="l" rtl="0">
              <a:lnSpc>
                <a:spcPct val="115000"/>
              </a:lnSpc>
              <a:spcBef>
                <a:spcPts val="0"/>
              </a:spcBef>
              <a:spcAft>
                <a:spcPts val="0"/>
              </a:spcAft>
              <a:buClr>
                <a:srgbClr val="434343"/>
              </a:buClr>
              <a:buSzPts val="2400"/>
            </a:pPr>
            <a:endParaRPr dirty="0"/>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5403689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A9ED9"/>
        </a:solidFill>
        <a:effectLst/>
      </p:bgPr>
    </p:bg>
    <p:spTree>
      <p:nvGrpSpPr>
        <p:cNvPr id="1" name="Shape 125"/>
        <p:cNvGrpSpPr/>
        <p:nvPr/>
      </p:nvGrpSpPr>
      <p:grpSpPr>
        <a:xfrm>
          <a:off x="0" y="0"/>
          <a:ext cx="0" cy="0"/>
          <a:chOff x="0" y="0"/>
          <a:chExt cx="0" cy="0"/>
        </a:xfrm>
      </p:grpSpPr>
      <p:pic>
        <p:nvPicPr>
          <p:cNvPr id="126" name="Google Shape;126;p21" descr="METIS-BLACK.png"/>
          <p:cNvPicPr preferRelativeResize="0"/>
          <p:nvPr/>
        </p:nvPicPr>
        <p:blipFill rotWithShape="1">
          <a:blip r:embed="rId3">
            <a:alphaModFix amt="5000"/>
          </a:blip>
          <a:srcRect/>
          <a:stretch/>
        </p:blipFill>
        <p:spPr>
          <a:xfrm>
            <a:off x="2539558" y="0"/>
            <a:ext cx="4064879" cy="5143499"/>
          </a:xfrm>
          <a:prstGeom prst="rect">
            <a:avLst/>
          </a:prstGeom>
          <a:noFill/>
          <a:ln>
            <a:noFill/>
          </a:ln>
        </p:spPr>
      </p:pic>
      <p:sp>
        <p:nvSpPr>
          <p:cNvPr id="127" name="Google Shape;127;p21"/>
          <p:cNvSpPr txBox="1">
            <a:spLocks noGrp="1"/>
          </p:cNvSpPr>
          <p:nvPr>
            <p:ph type="title"/>
          </p:nvPr>
        </p:nvSpPr>
        <p:spPr>
          <a:xfrm>
            <a:off x="311700" y="1984125"/>
            <a:ext cx="8520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500"/>
              <a:buFont typeface="Proxima Nova"/>
              <a:buNone/>
            </a:pPr>
            <a:r>
              <a:rPr lang="en" sz="6000" b="1" i="0" u="none" strike="noStrike" cap="none">
                <a:solidFill>
                  <a:schemeClr val="dk1"/>
                </a:solidFill>
                <a:latin typeface="Proxima Nova"/>
                <a:ea typeface="Proxima Nova"/>
                <a:cs typeface="Proxima Nova"/>
                <a:sym typeface="Proxima Nova"/>
              </a:rPr>
              <a:t>QUESTIONS?</a:t>
            </a:r>
            <a:endParaRPr/>
          </a:p>
        </p:txBody>
      </p:sp>
      <p:cxnSp>
        <p:nvCxnSpPr>
          <p:cNvPr id="128" name="Google Shape;128;p21"/>
          <p:cNvCxnSpPr/>
          <p:nvPr/>
        </p:nvCxnSpPr>
        <p:spPr>
          <a:xfrm>
            <a:off x="1213950" y="3619650"/>
            <a:ext cx="6716100" cy="0"/>
          </a:xfrm>
          <a:prstGeom prst="straightConnector1">
            <a:avLst/>
          </a:prstGeom>
          <a:noFill/>
          <a:ln w="19050" cap="flat" cmpd="sng">
            <a:solidFill>
              <a:srgbClr val="FFFFFF"/>
            </a:solidFill>
            <a:prstDash val="solid"/>
            <a:round/>
            <a:headEnd type="none" w="sm" len="sm"/>
            <a:tailEnd type="none" w="sm" len="sm"/>
          </a:ln>
        </p:spPr>
      </p:cxnSp>
      <p:cxnSp>
        <p:nvCxnSpPr>
          <p:cNvPr id="129" name="Google Shape;129;p21"/>
          <p:cNvCxnSpPr/>
          <p:nvPr/>
        </p:nvCxnSpPr>
        <p:spPr>
          <a:xfrm>
            <a:off x="1213950" y="1454600"/>
            <a:ext cx="6716100" cy="0"/>
          </a:xfrm>
          <a:prstGeom prst="straightConnector1">
            <a:avLst/>
          </a:prstGeom>
          <a:noFill/>
          <a:ln w="19050" cap="flat" cmpd="sng">
            <a:solidFill>
              <a:srgbClr val="FFFFFF"/>
            </a:solidFill>
            <a:prstDash val="solid"/>
            <a:round/>
            <a:headEnd type="none" w="sm" len="sm"/>
            <a:tailEnd type="none" w="sm" len="sm"/>
          </a:ln>
        </p:spPr>
      </p:cxn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Custom 3">
      <a:dk1>
        <a:srgbClr val="000000"/>
      </a:dk1>
      <a:lt1>
        <a:srgbClr val="FFFFFF"/>
      </a:lt1>
      <a:dk2>
        <a:srgbClr val="454551"/>
      </a:dk2>
      <a:lt2>
        <a:srgbClr val="797979"/>
      </a:lt2>
      <a:accent1>
        <a:srgbClr val="EC138B"/>
      </a:accent1>
      <a:accent2>
        <a:srgbClr val="ED3167"/>
      </a:accent2>
      <a:accent3>
        <a:srgbClr val="359ED8"/>
      </a:accent3>
      <a:accent4>
        <a:srgbClr val="255E83"/>
      </a:accent4>
      <a:accent5>
        <a:srgbClr val="B7315B"/>
      </a:accent5>
      <a:accent6>
        <a:srgbClr val="253C6F"/>
      </a:accent6>
      <a:hlink>
        <a:srgbClr val="EC138B"/>
      </a:hlink>
      <a:folHlink>
        <a:srgbClr val="255E83"/>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Metis-Template2</Template>
  <TotalTime>4382</TotalTime>
  <Words>2761</Words>
  <Application>Microsoft Macintosh PowerPoint</Application>
  <PresentationFormat>On-screen Show (16:9)</PresentationFormat>
  <Paragraphs>361</Paragraphs>
  <Slides>94</Slides>
  <Notes>68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Wingdings 3</vt:lpstr>
      <vt:lpstr>Proxima Nova</vt:lpstr>
      <vt:lpstr>Courier</vt:lpstr>
      <vt:lpstr>Gill Sans MT</vt:lpstr>
      <vt:lpstr>Calibri</vt:lpstr>
      <vt:lpstr>Arial</vt:lpstr>
      <vt:lpstr>Ion</vt:lpstr>
      <vt:lpstr>INTRODUCTION TO GIT &amp; GITHUB</vt:lpstr>
      <vt:lpstr>GIT != GITHUB</vt:lpstr>
      <vt:lpstr>Let’s see how git can help us out</vt:lpstr>
      <vt:lpstr>PowerPoint Presentation</vt:lpstr>
      <vt:lpstr>PowerPoint Presentation</vt:lpstr>
      <vt:lpstr>CODE DEVELOPMENT TIMELINE</vt:lpstr>
      <vt:lpstr>PowerPoint Presentation</vt:lpstr>
      <vt:lpstr>PowerPoint Presentation</vt:lpstr>
      <vt:lpstr>PowerPoint Presentation</vt:lpstr>
      <vt:lpstr>We broke our code, now what?</vt:lpstr>
      <vt:lpstr>PowerPoint Presentation</vt:lpstr>
      <vt:lpstr>What does Git do?</vt:lpstr>
      <vt:lpstr>PowerPoint Presentation</vt:lpstr>
      <vt:lpstr>PowerPoint Presentation</vt:lpstr>
      <vt:lpstr>PowerPoint Presentation</vt:lpstr>
      <vt:lpstr>PowerPoint Presentation</vt:lpstr>
      <vt:lpstr>PowerPoint Presentation</vt:lpstr>
      <vt:lpstr>Git Checkpointing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Commit Message Guide</vt:lpstr>
      <vt:lpstr>Commit Message Guide</vt:lpstr>
      <vt:lpstr>PowerPoint Presentation</vt:lpstr>
      <vt:lpstr>PowerPoint Presentation</vt:lpstr>
      <vt:lpstr>PowerPoint Presentation</vt:lpstr>
      <vt:lpstr>PowerPoint Presentation</vt:lpstr>
      <vt:lpstr>Git Log</vt:lpstr>
      <vt:lpstr>PowerPoint Presentation</vt:lpstr>
      <vt:lpstr>PowerPoint Presentation</vt:lpstr>
      <vt:lpstr>PowerPoint Presentation</vt:lpstr>
      <vt:lpstr>Git Reset</vt:lpstr>
      <vt:lpstr>PowerPoint Presentation</vt:lpstr>
      <vt:lpstr>PowerPoint Presentation</vt:lpstr>
      <vt:lpstr>Git: A quick review</vt:lpstr>
      <vt:lpstr>Exercise: Building your first repo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Reverting to a previous point</vt:lpstr>
      <vt:lpstr>PowerPoint Presentation</vt:lpstr>
      <vt:lpstr>PowerPoint Presentation</vt:lpstr>
      <vt:lpstr>PowerPoint Presentation</vt:lpstr>
      <vt:lpstr>PowerPoint Presentation</vt:lpstr>
      <vt:lpstr>GitHub: Managing Coding Teams</vt:lpstr>
      <vt:lpstr>GitHub</vt:lpstr>
      <vt:lpstr>PowerPoint Presentation</vt:lpstr>
      <vt:lpstr>PowerPoint Presentation</vt:lpstr>
      <vt:lpstr>PowerPoint Presentation</vt:lpstr>
      <vt:lpstr>PowerPoint Presentation</vt:lpstr>
      <vt:lpstr>PowerPoint Presentation</vt:lpstr>
      <vt:lpstr>GitHub: Remote vs Local</vt:lpstr>
      <vt:lpstr>PowerPoint Presentation</vt:lpstr>
      <vt:lpstr>PowerPoint Presentation</vt:lpstr>
      <vt:lpstr>PowerPoint Presentation</vt:lpstr>
      <vt:lpstr>PowerPoint Presentation</vt:lpstr>
      <vt:lpstr>GitHub: Remote vs Local</vt:lpstr>
      <vt:lpstr>Exercise: Making your repo remote </vt:lpstr>
      <vt:lpstr>Let’s start by creating a repo on GitHub called “Test”</vt:lpstr>
      <vt:lpstr>Connecting GitHub to our Local Repo</vt:lpstr>
      <vt:lpstr>PowerPoint Presentation</vt:lpstr>
      <vt:lpstr>PowerPoint Presentation</vt:lpstr>
      <vt:lpstr>Connecting GitHub to our Local Repo</vt:lpstr>
      <vt:lpstr>PowerPoint Presentation</vt:lpstr>
      <vt:lpstr>PowerPoint Presentation</vt:lpstr>
      <vt:lpstr>PowerPoint Presentation</vt:lpstr>
      <vt:lpstr>PowerPoint Presentation</vt:lpstr>
      <vt:lpstr>PowerPoint Presentation</vt:lpstr>
      <vt:lpstr>PowerPoint Presentation</vt:lpstr>
      <vt:lpstr>Summary</vt:lpstr>
      <vt:lpstr>Best Practice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GIT &amp; GITHUB</dc:title>
  <cp:lastModifiedBy>Sophie Searcy</cp:lastModifiedBy>
  <cp:revision>47</cp:revision>
  <cp:lastPrinted>2018-09-27T18:17:50Z</cp:lastPrinted>
  <dcterms:modified xsi:type="dcterms:W3CDTF">2019-02-03T16:28:13Z</dcterms:modified>
</cp:coreProperties>
</file>